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61" d="100"/>
          <a:sy n="61" d="100"/>
        </p:scale>
        <p:origin x="-7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8EBD1-178F-5246-8617-8297E7BE0120}" type="datetimeFigureOut">
              <a:rPr lang="en-US" smtClean="0"/>
              <a:t>01/10/2024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EEDB12-AD82-2F4C-AAE2-8B0EAABCE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004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81FD3CD-80DF-374D-BF58-44C044BE803C}" type="slidenum">
              <a:rPr lang="en-US" sz="1200">
                <a:latin typeface="Times New Roman" charset="0"/>
              </a:rPr>
              <a:pPr/>
              <a:t>2</a:t>
            </a:fld>
            <a:endParaRPr lang="en-US" sz="1200">
              <a:latin typeface="Times New Roman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F7C99E2-F759-7447-B2C5-FDF495F925F2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</a:rPr>
              <a:t>ATA – analog  telephone adaptor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2E55EC3-8D47-F548-9500-C8D639BD711D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</a:rPr>
              <a:t>ATM and Frame Relay are connection-oriented but unreliable networks.</a:t>
            </a:r>
          </a:p>
          <a:p>
            <a:r>
              <a:rPr lang="en-US">
                <a:latin typeface="Times New Roman" charset="0"/>
              </a:rPr>
              <a:t>Connection-oriented is modeled on the telephone network.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C024516-FB59-D04B-94B8-E1E3BB3D7D43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</a:rPr>
              <a:t>Connection-less service is modeled on the post office service.</a:t>
            </a:r>
          </a:p>
          <a:p>
            <a:r>
              <a:rPr lang="en-US">
                <a:latin typeface="Times New Roman" charset="0"/>
              </a:rPr>
              <a:t>ICMP – error messages </a:t>
            </a:r>
          </a:p>
          <a:p>
            <a:r>
              <a:rPr lang="en-US">
                <a:latin typeface="Times New Roman" charset="0"/>
              </a:rPr>
              <a:t>IP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End here???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AD0172-AC6D-A042-BFD1-34292C97F46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944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6F51E79-CB4B-1449-BD06-A1A811DB913F}" type="slidenum">
              <a:rPr lang="en-US" sz="1200">
                <a:latin typeface="Times New Roman" charset="0"/>
              </a:rPr>
              <a:pPr/>
              <a:t>3</a:t>
            </a:fld>
            <a:endParaRPr lang="en-US" sz="1200">
              <a:latin typeface="Times New Roman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 txBox="1">
            <a:spLocks noGrp="1" noChangeArrowheads="1"/>
          </p:cNvSpPr>
          <p:nvPr/>
        </p:nvSpPr>
        <p:spPr bwMode="auto">
          <a:xfrm>
            <a:off x="3885903" y="8687405"/>
            <a:ext cx="2972097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 anchor="b"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540344AD-79BE-C64D-8EBD-42DC1624C8A8}" type="slidenum">
              <a:rPr lang="en-US" sz="1200">
                <a:latin typeface="Times New Roman" charset="0"/>
              </a:rPr>
              <a:pPr algn="r"/>
              <a:t>4</a:t>
            </a:fld>
            <a:endParaRPr lang="en-US" sz="1200">
              <a:latin typeface="Times New Roman" charset="0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CD7B628-910A-E742-9263-78888D7B0BD0}" type="slidenum">
              <a:rPr lang="en-US" sz="1200">
                <a:latin typeface="Times New Roman" charset="0"/>
              </a:rPr>
              <a:pPr/>
              <a:t>5</a:t>
            </a:fld>
            <a:endParaRPr lang="en-US" sz="1200">
              <a:latin typeface="Times New Roman" charset="0"/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C88D567-9972-8648-A6AA-EBCD270A56AB}" type="slidenum">
              <a:rPr lang="en-US" sz="1200">
                <a:latin typeface="Times New Roman" charset="0"/>
              </a:rPr>
              <a:pPr/>
              <a:t>6</a:t>
            </a:fld>
            <a:endParaRPr lang="en-US" sz="1200">
              <a:latin typeface="Times New Roman" charset="0"/>
            </a:endParaRPr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868695C-C4AC-6246-8566-88D3B4166651}" type="slidenum">
              <a:rPr lang="en-US" sz="1200">
                <a:latin typeface="Times New Roman" charset="0"/>
              </a:rPr>
              <a:pPr/>
              <a:t>7</a:t>
            </a:fld>
            <a:endParaRPr lang="en-US" sz="1200">
              <a:latin typeface="Times New Roman" charset="0"/>
            </a:endParaRPr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317A4A6-40F9-374A-9A62-F8F30011DFAB}" type="slidenum">
              <a:rPr lang="en-US" sz="1200">
                <a:latin typeface="Times New Roman" charset="0"/>
              </a:rPr>
              <a:pPr/>
              <a:t>8</a:t>
            </a:fld>
            <a:endParaRPr lang="en-US" sz="1200">
              <a:latin typeface="Times New Roman" charset="0"/>
            </a:endParaRPr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1FD6A03-A69A-FD41-A765-0E288BA6B9F6}" type="slidenum">
              <a:rPr lang="en-US" sz="1200">
                <a:latin typeface="Times New Roman" charset="0"/>
              </a:rPr>
              <a:pPr/>
              <a:t>9</a:t>
            </a:fld>
            <a:endParaRPr lang="en-US" sz="1200">
              <a:latin typeface="Times New Roman" charset="0"/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 txBox="1">
            <a:spLocks noGrp="1" noChangeArrowheads="1"/>
          </p:cNvSpPr>
          <p:nvPr/>
        </p:nvSpPr>
        <p:spPr bwMode="auto">
          <a:xfrm>
            <a:off x="3885903" y="8687405"/>
            <a:ext cx="2972097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 anchor="b"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E3F3A30F-BF5C-B044-A75B-1E076BE4D1E7}" type="slidenum">
              <a:rPr lang="en-US" sz="1200">
                <a:latin typeface="Times New Roman" charset="0"/>
              </a:rPr>
              <a:pPr algn="r"/>
              <a:t>10</a:t>
            </a:fld>
            <a:endParaRPr lang="en-US" sz="1200">
              <a:latin typeface="Times New Roman" charset="0"/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B23C9-092F-274F-A3FB-16CF7638FF44}" type="datetimeFigureOut">
              <a:rPr lang="en-US" smtClean="0"/>
              <a:t>01/10/2024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BDFEA-7B7D-734A-AF26-C1E0B0AC6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780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B23C9-092F-274F-A3FB-16CF7638FF44}" type="datetimeFigureOut">
              <a:rPr lang="en-US" smtClean="0"/>
              <a:t>01/10/2024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BDFEA-7B7D-734A-AF26-C1E0B0AC6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232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B23C9-092F-274F-A3FB-16CF7638FF44}" type="datetimeFigureOut">
              <a:rPr lang="en-US" smtClean="0"/>
              <a:t>01/10/2024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BDFEA-7B7D-734A-AF26-C1E0B0AC6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63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B23C9-092F-274F-A3FB-16CF7638FF44}" type="datetimeFigureOut">
              <a:rPr lang="en-US" smtClean="0"/>
              <a:t>01/10/2024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BDFEA-7B7D-734A-AF26-C1E0B0AC6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919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B23C9-092F-274F-A3FB-16CF7638FF44}" type="datetimeFigureOut">
              <a:rPr lang="en-US" smtClean="0"/>
              <a:t>01/10/2024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BDFEA-7B7D-734A-AF26-C1E0B0AC6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755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B23C9-092F-274F-A3FB-16CF7638FF44}" type="datetimeFigureOut">
              <a:rPr lang="en-US" smtClean="0"/>
              <a:t>01/10/2024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BDFEA-7B7D-734A-AF26-C1E0B0AC6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315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B23C9-092F-274F-A3FB-16CF7638FF44}" type="datetimeFigureOut">
              <a:rPr lang="en-US" smtClean="0"/>
              <a:t>01/10/2024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BDFEA-7B7D-734A-AF26-C1E0B0AC6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381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B23C9-092F-274F-A3FB-16CF7638FF44}" type="datetimeFigureOut">
              <a:rPr lang="en-US" smtClean="0"/>
              <a:t>01/10/2024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BDFEA-7B7D-734A-AF26-C1E0B0AC6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391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B23C9-092F-274F-A3FB-16CF7638FF44}" type="datetimeFigureOut">
              <a:rPr lang="en-US" smtClean="0"/>
              <a:t>01/10/2024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BDFEA-7B7D-734A-AF26-C1E0B0AC6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93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B23C9-092F-274F-A3FB-16CF7638FF44}" type="datetimeFigureOut">
              <a:rPr lang="en-US" smtClean="0"/>
              <a:t>01/10/2024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BDFEA-7B7D-734A-AF26-C1E0B0AC6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679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B23C9-092F-274F-A3FB-16CF7638FF44}" type="datetimeFigureOut">
              <a:rPr lang="en-US" smtClean="0"/>
              <a:t>01/10/2024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BDFEA-7B7D-734A-AF26-C1E0B0AC6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650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B23C9-092F-274F-A3FB-16CF7638FF44}" type="datetimeFigureOut">
              <a:rPr lang="en-US" smtClean="0"/>
              <a:t>01/10/2024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BDFEA-7B7D-734A-AF26-C1E0B0AC6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713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oleObject" Target="../embeddings/oleObject9.bin"/><Relationship Id="rId18" Type="http://schemas.openxmlformats.org/officeDocument/2006/relationships/image" Target="../media/image40.wmf"/><Relationship Id="rId3" Type="http://schemas.openxmlformats.org/officeDocument/2006/relationships/notesSlide" Target="../notesSlides/notesSlide10.xml"/><Relationship Id="rId21" Type="http://schemas.openxmlformats.org/officeDocument/2006/relationships/oleObject" Target="../embeddings/oleObject14.bin"/><Relationship Id="rId7" Type="http://schemas.openxmlformats.org/officeDocument/2006/relationships/image" Target="../media/image38.wmf"/><Relationship Id="rId12" Type="http://schemas.openxmlformats.org/officeDocument/2006/relationships/oleObject" Target="../embeddings/oleObject8.bin"/><Relationship Id="rId17" Type="http://schemas.openxmlformats.org/officeDocument/2006/relationships/oleObject" Target="../embeddings/oleObject12.bin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11.bin"/><Relationship Id="rId20" Type="http://schemas.openxmlformats.org/officeDocument/2006/relationships/image" Target="../media/image41.wmf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7.bin"/><Relationship Id="rId5" Type="http://schemas.openxmlformats.org/officeDocument/2006/relationships/image" Target="../media/image37.wmf"/><Relationship Id="rId15" Type="http://schemas.openxmlformats.org/officeDocument/2006/relationships/image" Target="../media/image39.wmf"/><Relationship Id="rId23" Type="http://schemas.openxmlformats.org/officeDocument/2006/relationships/oleObject" Target="../embeddings/oleObject16.bin"/><Relationship Id="rId10" Type="http://schemas.openxmlformats.org/officeDocument/2006/relationships/oleObject" Target="../embeddings/oleObject6.bin"/><Relationship Id="rId19" Type="http://schemas.openxmlformats.org/officeDocument/2006/relationships/oleObject" Target="../embeddings/oleObject13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5.bin"/><Relationship Id="rId14" Type="http://schemas.openxmlformats.org/officeDocument/2006/relationships/oleObject" Target="../embeddings/oleObject10.bin"/><Relationship Id="rId22" Type="http://schemas.openxmlformats.org/officeDocument/2006/relationships/oleObject" Target="../embeddings/oleObject15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4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6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0.jpeg"/><Relationship Id="rId11" Type="http://schemas.openxmlformats.org/officeDocument/2006/relationships/image" Target="../media/image33.emf"/><Relationship Id="rId5" Type="http://schemas.openxmlformats.org/officeDocument/2006/relationships/image" Target="../media/image29.png"/><Relationship Id="rId10" Type="http://schemas.openxmlformats.org/officeDocument/2006/relationships/image" Target="../media/image32.png"/><Relationship Id="rId4" Type="http://schemas.openxmlformats.org/officeDocument/2006/relationships/image" Target="../media/image2.png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4.png"/><Relationship Id="rId18" Type="http://schemas.openxmlformats.org/officeDocument/2006/relationships/image" Target="../media/image18.png"/><Relationship Id="rId3" Type="http://schemas.openxmlformats.org/officeDocument/2006/relationships/image" Target="../media/image2.png"/><Relationship Id="rId21" Type="http://schemas.openxmlformats.org/officeDocument/2006/relationships/image" Target="../media/image21.png"/><Relationship Id="rId7" Type="http://schemas.openxmlformats.org/officeDocument/2006/relationships/image" Target="../media/image10.png"/><Relationship Id="rId12" Type="http://schemas.openxmlformats.org/officeDocument/2006/relationships/image" Target="../media/image6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5" Type="http://schemas.openxmlformats.org/officeDocument/2006/relationships/image" Target="../media/image15.png"/><Relationship Id="rId10" Type="http://schemas.openxmlformats.org/officeDocument/2006/relationships/image" Target="../media/image5.png"/><Relationship Id="rId19" Type="http://schemas.openxmlformats.org/officeDocument/2006/relationships/image" Target="../media/image19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4.png"/><Relationship Id="rId18" Type="http://schemas.openxmlformats.org/officeDocument/2006/relationships/image" Target="../media/image18.png"/><Relationship Id="rId3" Type="http://schemas.openxmlformats.org/officeDocument/2006/relationships/image" Target="../media/image2.png"/><Relationship Id="rId21" Type="http://schemas.openxmlformats.org/officeDocument/2006/relationships/image" Target="../media/image21.png"/><Relationship Id="rId7" Type="http://schemas.openxmlformats.org/officeDocument/2006/relationships/image" Target="../media/image10.png"/><Relationship Id="rId12" Type="http://schemas.openxmlformats.org/officeDocument/2006/relationships/image" Target="../media/image6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5" Type="http://schemas.openxmlformats.org/officeDocument/2006/relationships/image" Target="../media/image15.png"/><Relationship Id="rId10" Type="http://schemas.openxmlformats.org/officeDocument/2006/relationships/image" Target="../media/image5.png"/><Relationship Id="rId19" Type="http://schemas.openxmlformats.org/officeDocument/2006/relationships/image" Target="../media/image19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2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Introduction</a:t>
            </a:r>
          </a:p>
        </p:txBody>
      </p:sp>
      <p:sp>
        <p:nvSpPr>
          <p:cNvPr id="296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1-</a:t>
            </a:r>
            <a:fld id="{1394D124-255F-B84E-9514-57589F351465}" type="slidenum">
              <a:rPr lang="en-US" sz="1200">
                <a:latin typeface="Tahoma" charset="0"/>
              </a:rPr>
              <a:pPr/>
              <a:t>1</a:t>
            </a:fld>
            <a:endParaRPr lang="en-US" sz="1200">
              <a:latin typeface="Tahoma" charset="0"/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371475" y="715963"/>
            <a:ext cx="4487863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lnSpc>
                <a:spcPct val="85000"/>
              </a:lnSpc>
            </a:pPr>
            <a:r>
              <a:rPr lang="en-US" sz="4400">
                <a:solidFill>
                  <a:srgbClr val="000099"/>
                </a:solidFill>
                <a:latin typeface="Gill Sans MT" charset="0"/>
              </a:rPr>
              <a:t>Chapter 1</a:t>
            </a:r>
            <a:r>
              <a:rPr lang="en-US" sz="4800">
                <a:solidFill>
                  <a:srgbClr val="000099"/>
                </a:solidFill>
                <a:latin typeface="Gill Sans MT" charset="0"/>
              </a:rPr>
              <a:t/>
            </a:r>
            <a:br>
              <a:rPr lang="en-US" sz="4800">
                <a:solidFill>
                  <a:srgbClr val="000099"/>
                </a:solidFill>
                <a:latin typeface="Gill Sans MT" charset="0"/>
              </a:rPr>
            </a:br>
            <a:r>
              <a:rPr lang="en-US" sz="4400">
                <a:solidFill>
                  <a:srgbClr val="000099"/>
                </a:solidFill>
                <a:latin typeface="Gill Sans MT" charset="0"/>
              </a:rPr>
              <a:t>Introduction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6184900" y="3078163"/>
            <a:ext cx="2881313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lnSpc>
                <a:spcPct val="85000"/>
              </a:lnSpc>
            </a:pPr>
            <a:r>
              <a:rPr lang="en-US" sz="2800" i="1">
                <a:solidFill>
                  <a:srgbClr val="008000"/>
                </a:solidFill>
                <a:latin typeface="Gill Sans MT" charset="0"/>
              </a:rPr>
              <a:t>Computer Networking: A Top Down Approach </a:t>
            </a:r>
            <a:r>
              <a:rPr lang="en-US" sz="2800">
                <a:solidFill>
                  <a:srgbClr val="008000"/>
                </a:solidFill>
                <a:latin typeface="Gill Sans MT" charset="0"/>
              </a:rPr>
              <a:t/>
            </a:r>
            <a:br>
              <a:rPr lang="en-US" sz="2800">
                <a:solidFill>
                  <a:srgbClr val="008000"/>
                </a:solidFill>
                <a:latin typeface="Gill Sans MT" charset="0"/>
              </a:rPr>
            </a:br>
            <a:r>
              <a:rPr lang="en-US" sz="2000">
                <a:solidFill>
                  <a:srgbClr val="008000"/>
                </a:solidFill>
                <a:latin typeface="Gill Sans MT" charset="0"/>
              </a:rPr>
              <a:t>6</a:t>
            </a:r>
            <a:r>
              <a:rPr lang="en-US" sz="2000" baseline="30000">
                <a:solidFill>
                  <a:srgbClr val="008000"/>
                </a:solidFill>
                <a:latin typeface="Gill Sans MT" charset="0"/>
              </a:rPr>
              <a:t>th</a:t>
            </a:r>
            <a:r>
              <a:rPr lang="en-US" sz="2000">
                <a:solidFill>
                  <a:srgbClr val="008000"/>
                </a:solidFill>
                <a:latin typeface="Gill Sans MT" charset="0"/>
              </a:rPr>
              <a:t> edition </a:t>
            </a:r>
            <a:br>
              <a:rPr lang="en-US" sz="2000">
                <a:solidFill>
                  <a:srgbClr val="008000"/>
                </a:solidFill>
                <a:latin typeface="Gill Sans MT" charset="0"/>
              </a:rPr>
            </a:br>
            <a:r>
              <a:rPr lang="en-US" sz="2000">
                <a:solidFill>
                  <a:srgbClr val="008000"/>
                </a:solidFill>
                <a:latin typeface="Gill Sans MT" charset="0"/>
              </a:rPr>
              <a:t>Jim Kurose, Keith Ross</a:t>
            </a:r>
            <a:br>
              <a:rPr lang="en-US" sz="2000">
                <a:solidFill>
                  <a:srgbClr val="008000"/>
                </a:solidFill>
                <a:latin typeface="Gill Sans MT" charset="0"/>
              </a:rPr>
            </a:br>
            <a:r>
              <a:rPr lang="en-US" sz="2000">
                <a:solidFill>
                  <a:srgbClr val="008000"/>
                </a:solidFill>
                <a:latin typeface="Gill Sans MT" charset="0"/>
              </a:rPr>
              <a:t>Addison-Wesley</a:t>
            </a:r>
            <a:br>
              <a:rPr lang="en-US" sz="2000">
                <a:solidFill>
                  <a:srgbClr val="008000"/>
                </a:solidFill>
                <a:latin typeface="Gill Sans MT" charset="0"/>
              </a:rPr>
            </a:br>
            <a:r>
              <a:rPr lang="en-US" sz="2000">
                <a:solidFill>
                  <a:srgbClr val="008000"/>
                </a:solidFill>
                <a:latin typeface="Gill Sans MT" charset="0"/>
              </a:rPr>
              <a:t>March 2012</a:t>
            </a:r>
          </a:p>
        </p:txBody>
      </p:sp>
      <p:sp>
        <p:nvSpPr>
          <p:cNvPr id="29701" name="Text Box 6"/>
          <p:cNvSpPr txBox="1">
            <a:spLocks noChangeArrowheads="1"/>
          </p:cNvSpPr>
          <p:nvPr/>
        </p:nvSpPr>
        <p:spPr bwMode="auto">
          <a:xfrm>
            <a:off x="369888" y="3268663"/>
            <a:ext cx="5378450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A note on the use of these ppt slides:</a:t>
            </a:r>
          </a:p>
          <a:p>
            <a:r>
              <a:rPr lang="en-US" sz="1200"/>
              <a:t>We</a:t>
            </a:r>
            <a:r>
              <a:rPr lang="ja-JP" altLang="en-US" sz="1200"/>
              <a:t>’</a:t>
            </a:r>
            <a:r>
              <a:rPr lang="en-US" altLang="ja-JP" sz="1200"/>
              <a:t>re making these slides freely available to all (faculty, students, readers). They</a:t>
            </a:r>
            <a:r>
              <a:rPr lang="ja-JP" altLang="en-US" sz="1200"/>
              <a:t>’</a:t>
            </a:r>
            <a:r>
              <a:rPr lang="en-US" altLang="ja-JP" sz="1200"/>
              <a:t>re in PowerPoint form so you see the animations; and can add, modify, and delete slides  (including this one) and slide content to suit your needs. They obviously represent a </a:t>
            </a:r>
            <a:r>
              <a:rPr lang="en-US" altLang="ja-JP" sz="1200" i="1"/>
              <a:t>lot</a:t>
            </a:r>
            <a:r>
              <a:rPr lang="en-US" altLang="ja-JP" sz="1200"/>
              <a:t> of work on our part. In return for use, we only ask the following:</a:t>
            </a:r>
          </a:p>
          <a:p>
            <a:pPr>
              <a:lnSpc>
                <a:spcPct val="85000"/>
              </a:lnSpc>
            </a:pPr>
            <a:endParaRPr lang="en-US" sz="1400"/>
          </a:p>
        </p:txBody>
      </p:sp>
      <p:sp>
        <p:nvSpPr>
          <p:cNvPr id="29702" name="Text Box 7"/>
          <p:cNvSpPr txBox="1">
            <a:spLocks noChangeArrowheads="1"/>
          </p:cNvSpPr>
          <p:nvPr/>
        </p:nvSpPr>
        <p:spPr bwMode="auto">
          <a:xfrm>
            <a:off x="373063" y="4267200"/>
            <a:ext cx="537845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3038" indent="-1730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</a:pPr>
            <a:endParaRPr lang="en-US" sz="1400">
              <a:latin typeface="Gill Sans MT" charset="0"/>
            </a:endParaRPr>
          </a:p>
          <a:p>
            <a:pPr>
              <a:buClr>
                <a:srgbClr val="000099"/>
              </a:buClr>
              <a:buSzPct val="75000"/>
              <a:buFont typeface="Wingdings" charset="0"/>
              <a:buChar char="v"/>
            </a:pPr>
            <a:r>
              <a:rPr lang="en-US" sz="1200"/>
              <a:t>If you use these slides (e.g., in a class) that you mention their source (after all, we</a:t>
            </a:r>
            <a:r>
              <a:rPr lang="ja-JP" altLang="en-US" sz="1200"/>
              <a:t>’</a:t>
            </a:r>
            <a:r>
              <a:rPr lang="en-US" altLang="ja-JP" sz="1200"/>
              <a:t>d like people to use our book!)</a:t>
            </a:r>
          </a:p>
          <a:p>
            <a:pPr>
              <a:buClr>
                <a:srgbClr val="000099"/>
              </a:buClr>
              <a:buSzPct val="75000"/>
              <a:buFont typeface="Wingdings" charset="0"/>
              <a:buChar char="v"/>
            </a:pPr>
            <a:r>
              <a:rPr lang="en-US" sz="1200"/>
              <a:t>If you post any slides on a www site, that you note that they are adapted from (or perhaps identical to) our slides, and note our copyright of this material.</a:t>
            </a:r>
          </a:p>
          <a:p>
            <a:pPr>
              <a:buClr>
                <a:schemeClr val="accent2"/>
              </a:buClr>
              <a:buFont typeface="Wingdings" charset="0"/>
              <a:buChar char="q"/>
            </a:pPr>
            <a:endParaRPr lang="en-US" sz="1200"/>
          </a:p>
          <a:p>
            <a:pPr>
              <a:lnSpc>
                <a:spcPct val="85000"/>
              </a:lnSpc>
              <a:buClr>
                <a:schemeClr val="accent2"/>
              </a:buClr>
              <a:buFont typeface="Wingdings" charset="0"/>
              <a:buNone/>
            </a:pPr>
            <a:r>
              <a:rPr lang="en-US" sz="1200"/>
              <a:t>Thanks and enjoy!  JFK/KWR</a:t>
            </a:r>
          </a:p>
          <a:p>
            <a:pPr>
              <a:lnSpc>
                <a:spcPct val="85000"/>
              </a:lnSpc>
            </a:pPr>
            <a:endParaRPr lang="en-US" sz="1200"/>
          </a:p>
          <a:p>
            <a:pPr>
              <a:lnSpc>
                <a:spcPct val="85000"/>
              </a:lnSpc>
            </a:pPr>
            <a:r>
              <a:rPr lang="en-US" sz="1200"/>
              <a:t>     All material copyright 1996-2012</a:t>
            </a:r>
          </a:p>
          <a:p>
            <a:pPr>
              <a:lnSpc>
                <a:spcPct val="85000"/>
              </a:lnSpc>
            </a:pPr>
            <a:r>
              <a:rPr lang="en-US" sz="1200"/>
              <a:t>     J.F Kurose and K.W. Ross, All Rights Reserved</a:t>
            </a:r>
          </a:p>
        </p:txBody>
      </p:sp>
      <p:pic>
        <p:nvPicPr>
          <p:cNvPr id="2970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5942013"/>
            <a:ext cx="187325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9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2097088"/>
            <a:ext cx="3656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1" descr="6e_cov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525" y="511175"/>
            <a:ext cx="2306638" cy="277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387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Introduction</a:t>
            </a:r>
          </a:p>
        </p:txBody>
      </p:sp>
      <p:pic>
        <p:nvPicPr>
          <p:cNvPr id="47106" name="Picture 2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" y="1028700"/>
            <a:ext cx="4570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ill Sans MT" charset="0"/>
              </a:rPr>
              <a:t>Chapter 1: roadmap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87363" y="1406525"/>
            <a:ext cx="8207375" cy="4648200"/>
          </a:xfrm>
        </p:spPr>
        <p:txBody>
          <a:bodyPr/>
          <a:lstStyle/>
          <a:p>
            <a:pPr lvl="1" eaLnBrk="1" hangingPunct="1">
              <a:buFont typeface="Wingdings" charset="0"/>
              <a:buNone/>
            </a:pPr>
            <a:r>
              <a:rPr lang="en-US" sz="2800">
                <a:solidFill>
                  <a:srgbClr val="000099"/>
                </a:solidFill>
                <a:latin typeface="Gill Sans MT" charset="0"/>
                <a:cs typeface="Arial" charset="0"/>
              </a:rPr>
              <a:t>1.1 what </a:t>
            </a:r>
            <a:r>
              <a:rPr lang="en-US" sz="2800" i="1">
                <a:solidFill>
                  <a:srgbClr val="000099"/>
                </a:solidFill>
                <a:latin typeface="Gill Sans MT" charset="0"/>
                <a:cs typeface="Arial" charset="0"/>
              </a:rPr>
              <a:t>is</a:t>
            </a:r>
            <a:r>
              <a:rPr lang="en-US" sz="2800">
                <a:solidFill>
                  <a:srgbClr val="000099"/>
                </a:solidFill>
                <a:latin typeface="Gill Sans MT" charset="0"/>
                <a:cs typeface="Arial" charset="0"/>
              </a:rPr>
              <a:t> the Internet?</a:t>
            </a:r>
          </a:p>
          <a:p>
            <a:pPr lvl="1" eaLnBrk="1" hangingPunct="1">
              <a:buFont typeface="Wingdings" charset="0"/>
              <a:buNone/>
            </a:pPr>
            <a:r>
              <a:rPr lang="en-US" sz="2800">
                <a:solidFill>
                  <a:srgbClr val="CC0000"/>
                </a:solidFill>
                <a:latin typeface="Gill Sans MT" charset="0"/>
                <a:cs typeface="Arial" charset="0"/>
              </a:rPr>
              <a:t>1.2 network edge</a:t>
            </a:r>
          </a:p>
          <a:p>
            <a:pPr lvl="2" eaLnBrk="1" hangingPunct="1">
              <a:buClr>
                <a:srgbClr val="000099"/>
              </a:buClr>
              <a:buFont typeface="Wingdings" charset="0"/>
              <a:buChar char="§"/>
            </a:pPr>
            <a:r>
              <a:rPr lang="en-US" sz="2800">
                <a:solidFill>
                  <a:srgbClr val="CC0000"/>
                </a:solidFill>
                <a:latin typeface="Gill Sans MT" charset="0"/>
                <a:cs typeface="Arial" charset="0"/>
              </a:rPr>
              <a:t> </a:t>
            </a:r>
            <a:r>
              <a:rPr lang="en-US" sz="2400">
                <a:solidFill>
                  <a:srgbClr val="CC0000"/>
                </a:solidFill>
                <a:latin typeface="Gill Sans MT" charset="0"/>
                <a:cs typeface="Arial" charset="0"/>
              </a:rPr>
              <a:t>end systems, access networks, links</a:t>
            </a:r>
          </a:p>
          <a:p>
            <a:pPr lvl="1" eaLnBrk="1" hangingPunct="1">
              <a:buFont typeface="Wingdings" charset="0"/>
              <a:buNone/>
            </a:pPr>
            <a:r>
              <a:rPr lang="en-US" sz="2800">
                <a:solidFill>
                  <a:srgbClr val="000099"/>
                </a:solidFill>
                <a:latin typeface="Gill Sans MT" charset="0"/>
                <a:cs typeface="Arial" charset="0"/>
              </a:rPr>
              <a:t>1.3 </a:t>
            </a:r>
            <a:r>
              <a:rPr lang="en-US" sz="2800">
                <a:latin typeface="Gill Sans MT" charset="0"/>
                <a:cs typeface="Arial" charset="0"/>
              </a:rPr>
              <a:t>network core</a:t>
            </a:r>
          </a:p>
          <a:p>
            <a:pPr lvl="2" eaLnBrk="1" hangingPunct="1">
              <a:buClr>
                <a:srgbClr val="000099"/>
              </a:buClr>
              <a:buFont typeface="Wingdings" charset="0"/>
              <a:buChar char="§"/>
            </a:pPr>
            <a:r>
              <a:rPr lang="en-US" sz="2400">
                <a:latin typeface="Gill Sans MT" charset="0"/>
                <a:cs typeface="Arial" charset="0"/>
              </a:rPr>
              <a:t>packet switching, circuit switching, network structure</a:t>
            </a:r>
          </a:p>
          <a:p>
            <a:pPr lvl="1" eaLnBrk="1" hangingPunct="1">
              <a:buFont typeface="Wingdings" charset="0"/>
              <a:buNone/>
            </a:pPr>
            <a:r>
              <a:rPr lang="en-US" sz="2800">
                <a:solidFill>
                  <a:srgbClr val="000099"/>
                </a:solidFill>
                <a:latin typeface="Gill Sans MT" charset="0"/>
                <a:cs typeface="Arial" charset="0"/>
              </a:rPr>
              <a:t>1.4 </a:t>
            </a:r>
            <a:r>
              <a:rPr lang="en-US" sz="2800">
                <a:latin typeface="Gill Sans MT" charset="0"/>
                <a:cs typeface="Arial" charset="0"/>
              </a:rPr>
              <a:t>delay, loss, throughput in networks</a:t>
            </a:r>
          </a:p>
          <a:p>
            <a:pPr lvl="1" eaLnBrk="1" hangingPunct="1">
              <a:buFont typeface="Wingdings" charset="0"/>
              <a:buNone/>
            </a:pPr>
            <a:r>
              <a:rPr lang="en-US" sz="2800">
                <a:solidFill>
                  <a:srgbClr val="000099"/>
                </a:solidFill>
                <a:latin typeface="Gill Sans MT" charset="0"/>
                <a:cs typeface="Arial" charset="0"/>
              </a:rPr>
              <a:t>1.5</a:t>
            </a:r>
            <a:r>
              <a:rPr lang="en-US" sz="2800">
                <a:latin typeface="Gill Sans MT" charset="0"/>
                <a:cs typeface="Arial" charset="0"/>
              </a:rPr>
              <a:t> protocol layers, service models</a:t>
            </a:r>
          </a:p>
          <a:p>
            <a:pPr lvl="1" eaLnBrk="1" hangingPunct="1">
              <a:buFont typeface="Wingdings" charset="0"/>
              <a:buNone/>
            </a:pPr>
            <a:r>
              <a:rPr lang="en-US" sz="2800">
                <a:solidFill>
                  <a:srgbClr val="000099"/>
                </a:solidFill>
                <a:latin typeface="Gill Sans MT" charset="0"/>
                <a:cs typeface="Arial" charset="0"/>
              </a:rPr>
              <a:t>1.6</a:t>
            </a:r>
            <a:r>
              <a:rPr lang="en-US" sz="2800">
                <a:latin typeface="Gill Sans MT" charset="0"/>
                <a:cs typeface="Arial" charset="0"/>
              </a:rPr>
              <a:t> networks under attack: security</a:t>
            </a:r>
          </a:p>
          <a:p>
            <a:pPr lvl="1" eaLnBrk="1" hangingPunct="1">
              <a:buFont typeface="Wingdings" charset="0"/>
              <a:buNone/>
            </a:pPr>
            <a:r>
              <a:rPr lang="en-US" sz="2800">
                <a:solidFill>
                  <a:srgbClr val="000099"/>
                </a:solidFill>
                <a:latin typeface="Gill Sans MT" charset="0"/>
                <a:cs typeface="Arial" charset="0"/>
              </a:rPr>
              <a:t>1.7</a:t>
            </a:r>
            <a:r>
              <a:rPr lang="en-US" sz="2800">
                <a:latin typeface="Gill Sans MT" charset="0"/>
                <a:cs typeface="Arial" charset="0"/>
              </a:rPr>
              <a:t> history</a:t>
            </a:r>
          </a:p>
          <a:p>
            <a:pPr eaLnBrk="1" hangingPunct="1"/>
            <a:endParaRPr lang="en-US">
              <a:latin typeface="Gill Sans MT" charset="0"/>
            </a:endParaRPr>
          </a:p>
        </p:txBody>
      </p:sp>
      <p:sp>
        <p:nvSpPr>
          <p:cNvPr id="4710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1-</a:t>
            </a:r>
            <a:fld id="{247F51F3-0C8E-EB47-A516-EC12A8042CEF}" type="slidenum">
              <a:rPr lang="en-US" sz="1200">
                <a:latin typeface="Tahoma" charset="0"/>
              </a:rPr>
              <a:pPr/>
              <a:t>10</a:t>
            </a:fld>
            <a:endParaRPr lang="en-US" sz="120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32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33A6425-4520-1647-B7DB-22D835CF46A0}" type="slidenum">
              <a:rPr lang="en-US" sz="1400"/>
              <a:pPr/>
              <a:t>11</a:t>
            </a:fld>
            <a:endParaRPr lang="en-US" sz="1400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mic Sans MS" charset="0"/>
              </a:rPr>
              <a:t>The network edge: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4495800" cy="4648200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 charset="0"/>
              </a:rPr>
              <a:t>end systems (hosts):</a:t>
            </a:r>
            <a:endParaRPr lang="en-US" sz="2400" dirty="0">
              <a:latin typeface="Comic Sans MS" charset="0"/>
            </a:endParaRPr>
          </a:p>
          <a:p>
            <a:pPr lvl="1"/>
            <a:r>
              <a:rPr lang="en-US" sz="2000" dirty="0">
                <a:latin typeface="Comic Sans MS" charset="0"/>
              </a:rPr>
              <a:t>run application programs</a:t>
            </a:r>
          </a:p>
          <a:p>
            <a:pPr lvl="1"/>
            <a:r>
              <a:rPr lang="en-US" sz="2000" dirty="0">
                <a:latin typeface="Comic Sans MS" charset="0"/>
              </a:rPr>
              <a:t>e.g. Web, email</a:t>
            </a:r>
          </a:p>
          <a:p>
            <a:pPr lvl="1"/>
            <a:r>
              <a:rPr lang="en-US" sz="2000" dirty="0">
                <a:latin typeface="Comic Sans MS" charset="0"/>
              </a:rPr>
              <a:t>at </a:t>
            </a:r>
            <a:r>
              <a:rPr lang="ja-JP" altLang="en-US" sz="2000" dirty="0">
                <a:latin typeface="Comic Sans MS" charset="0"/>
              </a:rPr>
              <a:t>“</a:t>
            </a:r>
            <a:r>
              <a:rPr lang="en-US" altLang="ja-JP" sz="2000" dirty="0">
                <a:latin typeface="Comic Sans MS" charset="0"/>
              </a:rPr>
              <a:t>edge of network</a:t>
            </a:r>
            <a:r>
              <a:rPr lang="ja-JP" altLang="en-US" sz="2000" dirty="0">
                <a:latin typeface="Comic Sans MS" charset="0"/>
              </a:rPr>
              <a:t>”</a:t>
            </a:r>
            <a:endParaRPr lang="en-US" altLang="ja-JP" sz="2000" dirty="0">
              <a:latin typeface="Comic Sans MS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Comic Sans MS" charset="0"/>
              </a:rPr>
              <a:t>client/server model</a:t>
            </a:r>
            <a:endParaRPr lang="en-US" sz="2400" dirty="0">
              <a:latin typeface="Comic Sans MS" charset="0"/>
            </a:endParaRPr>
          </a:p>
          <a:p>
            <a:pPr lvl="1"/>
            <a:r>
              <a:rPr lang="en-US" sz="2000" dirty="0">
                <a:latin typeface="Comic Sans MS" charset="0"/>
              </a:rPr>
              <a:t>e.g. Web browser/server; email client/server</a:t>
            </a:r>
          </a:p>
          <a:p>
            <a:pPr lvl="1"/>
            <a:r>
              <a:rPr lang="en-US" sz="2000" dirty="0">
                <a:latin typeface="Comic Sans MS" charset="0"/>
              </a:rPr>
              <a:t>Distributed applications</a:t>
            </a:r>
          </a:p>
          <a:p>
            <a:r>
              <a:rPr lang="en-US" dirty="0">
                <a:solidFill>
                  <a:srgbClr val="FF0000"/>
                </a:solidFill>
                <a:latin typeface="Comic Sans MS" charset="0"/>
              </a:rPr>
              <a:t>peer-peer model:</a:t>
            </a:r>
            <a:endParaRPr lang="en-US" sz="2400" dirty="0">
              <a:latin typeface="Comic Sans MS" charset="0"/>
            </a:endParaRPr>
          </a:p>
          <a:p>
            <a:pPr lvl="1"/>
            <a:r>
              <a:rPr lang="en-US" sz="2000" dirty="0">
                <a:latin typeface="Comic Sans MS" charset="0"/>
              </a:rPr>
              <a:t> minimal (or no) use of dedicated servers</a:t>
            </a:r>
          </a:p>
          <a:p>
            <a:pPr lvl="1"/>
            <a:r>
              <a:rPr lang="en-US" sz="2000" dirty="0">
                <a:latin typeface="Comic Sans MS" charset="0"/>
              </a:rPr>
              <a:t>e.g. Skype, </a:t>
            </a:r>
            <a:r>
              <a:rPr lang="en-US" sz="2000" dirty="0" err="1" smtClean="0">
                <a:latin typeface="Comic Sans MS" charset="0"/>
              </a:rPr>
              <a:t>BitTorrent</a:t>
            </a:r>
            <a:endParaRPr lang="en-US" sz="2000" dirty="0">
              <a:latin typeface="Comic Sans MS" charset="0"/>
            </a:endParaRPr>
          </a:p>
        </p:txBody>
      </p:sp>
      <p:sp>
        <p:nvSpPr>
          <p:cNvPr id="28676" name="Freeform 12"/>
          <p:cNvSpPr>
            <a:spLocks/>
          </p:cNvSpPr>
          <p:nvPr/>
        </p:nvSpPr>
        <p:spPr bwMode="auto">
          <a:xfrm>
            <a:off x="6769100" y="2200275"/>
            <a:ext cx="1798638" cy="1674813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7" name="Freeform 13"/>
          <p:cNvSpPr>
            <a:spLocks/>
          </p:cNvSpPr>
          <p:nvPr/>
        </p:nvSpPr>
        <p:spPr bwMode="auto">
          <a:xfrm>
            <a:off x="4889500" y="2057400"/>
            <a:ext cx="1866900" cy="1589088"/>
          </a:xfrm>
          <a:custGeom>
            <a:avLst/>
            <a:gdLst>
              <a:gd name="T0" fmla="*/ 2147483647 w 1340"/>
              <a:gd name="T1" fmla="*/ 2147483647 h 1191"/>
              <a:gd name="T2" fmla="*/ 2147483647 w 1340"/>
              <a:gd name="T3" fmla="*/ 2147483647 h 1191"/>
              <a:gd name="T4" fmla="*/ 2147483647 w 1340"/>
              <a:gd name="T5" fmla="*/ 2147483647 h 1191"/>
              <a:gd name="T6" fmla="*/ 2147483647 w 1340"/>
              <a:gd name="T7" fmla="*/ 2147483647 h 1191"/>
              <a:gd name="T8" fmla="*/ 2147483647 w 1340"/>
              <a:gd name="T9" fmla="*/ 2147483647 h 1191"/>
              <a:gd name="T10" fmla="*/ 2147483647 w 1340"/>
              <a:gd name="T11" fmla="*/ 2147483647 h 1191"/>
              <a:gd name="T12" fmla="*/ 2147483647 w 1340"/>
              <a:gd name="T13" fmla="*/ 2147483647 h 1191"/>
              <a:gd name="T14" fmla="*/ 2147483647 w 1340"/>
              <a:gd name="T15" fmla="*/ 2147483647 h 1191"/>
              <a:gd name="T16" fmla="*/ 2147483647 w 1340"/>
              <a:gd name="T17" fmla="*/ 2147483647 h 1191"/>
              <a:gd name="T18" fmla="*/ 2147483647 w 1340"/>
              <a:gd name="T19" fmla="*/ 2147483647 h 1191"/>
              <a:gd name="T20" fmla="*/ 2147483647 w 1340"/>
              <a:gd name="T21" fmla="*/ 2147483647 h 1191"/>
              <a:gd name="T22" fmla="*/ 2147483647 w 1340"/>
              <a:gd name="T23" fmla="*/ 2147483647 h 119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340"/>
              <a:gd name="T37" fmla="*/ 0 h 1191"/>
              <a:gd name="T38" fmla="*/ 1340 w 1340"/>
              <a:gd name="T39" fmla="*/ 1191 h 119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340" h="1191">
                <a:moveTo>
                  <a:pt x="550" y="42"/>
                </a:moveTo>
                <a:cubicBezTo>
                  <a:pt x="437" y="4"/>
                  <a:pt x="164" y="0"/>
                  <a:pt x="82" y="60"/>
                </a:cubicBezTo>
                <a:cubicBezTo>
                  <a:pt x="0" y="120"/>
                  <a:pt x="67" y="292"/>
                  <a:pt x="58" y="402"/>
                </a:cubicBezTo>
                <a:cubicBezTo>
                  <a:pt x="49" y="512"/>
                  <a:pt x="19" y="642"/>
                  <a:pt x="28" y="720"/>
                </a:cubicBezTo>
                <a:cubicBezTo>
                  <a:pt x="37" y="798"/>
                  <a:pt x="27" y="844"/>
                  <a:pt x="112" y="870"/>
                </a:cubicBezTo>
                <a:cubicBezTo>
                  <a:pt x="197" y="896"/>
                  <a:pt x="450" y="833"/>
                  <a:pt x="538" y="876"/>
                </a:cubicBezTo>
                <a:cubicBezTo>
                  <a:pt x="626" y="919"/>
                  <a:pt x="524" y="1091"/>
                  <a:pt x="640" y="1128"/>
                </a:cubicBezTo>
                <a:cubicBezTo>
                  <a:pt x="756" y="1165"/>
                  <a:pt x="1128" y="1191"/>
                  <a:pt x="1234" y="1098"/>
                </a:cubicBezTo>
                <a:cubicBezTo>
                  <a:pt x="1340" y="1005"/>
                  <a:pt x="1281" y="696"/>
                  <a:pt x="1276" y="570"/>
                </a:cubicBezTo>
                <a:cubicBezTo>
                  <a:pt x="1271" y="444"/>
                  <a:pt x="1290" y="389"/>
                  <a:pt x="1204" y="342"/>
                </a:cubicBezTo>
                <a:cubicBezTo>
                  <a:pt x="1118" y="295"/>
                  <a:pt x="868" y="338"/>
                  <a:pt x="760" y="288"/>
                </a:cubicBezTo>
                <a:cubicBezTo>
                  <a:pt x="652" y="238"/>
                  <a:pt x="663" y="80"/>
                  <a:pt x="550" y="42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8" name="Freeform 14"/>
          <p:cNvSpPr>
            <a:spLocks/>
          </p:cNvSpPr>
          <p:nvPr/>
        </p:nvSpPr>
        <p:spPr bwMode="auto">
          <a:xfrm>
            <a:off x="5257800" y="3508375"/>
            <a:ext cx="2974975" cy="2219325"/>
          </a:xfrm>
          <a:custGeom>
            <a:avLst/>
            <a:gdLst>
              <a:gd name="T0" fmla="*/ 2147483647 w 2135"/>
              <a:gd name="T1" fmla="*/ 2147483647 h 1662"/>
              <a:gd name="T2" fmla="*/ 2147483647 w 2135"/>
              <a:gd name="T3" fmla="*/ 2147483647 h 1662"/>
              <a:gd name="T4" fmla="*/ 2147483647 w 2135"/>
              <a:gd name="T5" fmla="*/ 2147483647 h 1662"/>
              <a:gd name="T6" fmla="*/ 2147483647 w 2135"/>
              <a:gd name="T7" fmla="*/ 2147483647 h 1662"/>
              <a:gd name="T8" fmla="*/ 2147483647 w 2135"/>
              <a:gd name="T9" fmla="*/ 2147483647 h 1662"/>
              <a:gd name="T10" fmla="*/ 2147483647 w 2135"/>
              <a:gd name="T11" fmla="*/ 2147483647 h 1662"/>
              <a:gd name="T12" fmla="*/ 2147483647 w 2135"/>
              <a:gd name="T13" fmla="*/ 2147483647 h 1662"/>
              <a:gd name="T14" fmla="*/ 2147483647 w 2135"/>
              <a:gd name="T15" fmla="*/ 2147483647 h 1662"/>
              <a:gd name="T16" fmla="*/ 2147483647 w 2135"/>
              <a:gd name="T17" fmla="*/ 2147483647 h 1662"/>
              <a:gd name="T18" fmla="*/ 2147483647 w 2135"/>
              <a:gd name="T19" fmla="*/ 2147483647 h 1662"/>
              <a:gd name="T20" fmla="*/ 2147483647 w 2135"/>
              <a:gd name="T21" fmla="*/ 2147483647 h 16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135"/>
              <a:gd name="T34" fmla="*/ 0 h 1662"/>
              <a:gd name="T35" fmla="*/ 2135 w 2135"/>
              <a:gd name="T36" fmla="*/ 1662 h 166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8679" name="Group 233"/>
          <p:cNvGrpSpPr>
            <a:grpSpLocks/>
          </p:cNvGrpSpPr>
          <p:nvPr/>
        </p:nvGrpSpPr>
        <p:grpSpPr bwMode="auto">
          <a:xfrm>
            <a:off x="4316413" y="1785938"/>
            <a:ext cx="1100137" cy="874712"/>
            <a:chOff x="3541" y="495"/>
            <a:chExt cx="693" cy="551"/>
          </a:xfrm>
        </p:grpSpPr>
        <p:sp>
          <p:nvSpPr>
            <p:cNvPr id="28898" name="Freeform 232"/>
            <p:cNvSpPr>
              <a:spLocks/>
            </p:cNvSpPr>
            <p:nvPr/>
          </p:nvSpPr>
          <p:spPr bwMode="auto">
            <a:xfrm>
              <a:off x="3541" y="495"/>
              <a:ext cx="693" cy="551"/>
            </a:xfrm>
            <a:custGeom>
              <a:avLst/>
              <a:gdLst>
                <a:gd name="T0" fmla="*/ 77 w 693"/>
                <a:gd name="T1" fmla="*/ 63 h 551"/>
                <a:gd name="T2" fmla="*/ 35 w 693"/>
                <a:gd name="T3" fmla="*/ 255 h 551"/>
                <a:gd name="T4" fmla="*/ 35 w 693"/>
                <a:gd name="T5" fmla="*/ 447 h 551"/>
                <a:gd name="T6" fmla="*/ 245 w 693"/>
                <a:gd name="T7" fmla="*/ 513 h 551"/>
                <a:gd name="T8" fmla="*/ 431 w 693"/>
                <a:gd name="T9" fmla="*/ 543 h 551"/>
                <a:gd name="T10" fmla="*/ 647 w 693"/>
                <a:gd name="T11" fmla="*/ 465 h 551"/>
                <a:gd name="T12" fmla="*/ 689 w 693"/>
                <a:gd name="T13" fmla="*/ 303 h 551"/>
                <a:gd name="T14" fmla="*/ 671 w 693"/>
                <a:gd name="T15" fmla="*/ 105 h 551"/>
                <a:gd name="T16" fmla="*/ 617 w 693"/>
                <a:gd name="T17" fmla="*/ 39 h 551"/>
                <a:gd name="T18" fmla="*/ 311 w 693"/>
                <a:gd name="T19" fmla="*/ 3 h 551"/>
                <a:gd name="T20" fmla="*/ 77 w 693"/>
                <a:gd name="T21" fmla="*/ 63 h 55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93"/>
                <a:gd name="T34" fmla="*/ 0 h 551"/>
                <a:gd name="T35" fmla="*/ 693 w 693"/>
                <a:gd name="T36" fmla="*/ 551 h 55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93" h="551">
                  <a:moveTo>
                    <a:pt x="77" y="63"/>
                  </a:moveTo>
                  <a:cubicBezTo>
                    <a:pt x="31" y="105"/>
                    <a:pt x="42" y="191"/>
                    <a:pt x="35" y="255"/>
                  </a:cubicBezTo>
                  <a:cubicBezTo>
                    <a:pt x="28" y="319"/>
                    <a:pt x="0" y="404"/>
                    <a:pt x="35" y="447"/>
                  </a:cubicBezTo>
                  <a:cubicBezTo>
                    <a:pt x="70" y="490"/>
                    <a:pt x="179" y="497"/>
                    <a:pt x="245" y="513"/>
                  </a:cubicBezTo>
                  <a:cubicBezTo>
                    <a:pt x="311" y="529"/>
                    <a:pt x="364" y="551"/>
                    <a:pt x="431" y="543"/>
                  </a:cubicBezTo>
                  <a:cubicBezTo>
                    <a:pt x="498" y="535"/>
                    <a:pt x="604" y="505"/>
                    <a:pt x="647" y="465"/>
                  </a:cubicBezTo>
                  <a:cubicBezTo>
                    <a:pt x="690" y="425"/>
                    <a:pt x="685" y="363"/>
                    <a:pt x="689" y="303"/>
                  </a:cubicBezTo>
                  <a:cubicBezTo>
                    <a:pt x="693" y="243"/>
                    <a:pt x="683" y="149"/>
                    <a:pt x="671" y="105"/>
                  </a:cubicBezTo>
                  <a:cubicBezTo>
                    <a:pt x="659" y="61"/>
                    <a:pt x="677" y="56"/>
                    <a:pt x="617" y="39"/>
                  </a:cubicBezTo>
                  <a:cubicBezTo>
                    <a:pt x="557" y="22"/>
                    <a:pt x="401" y="0"/>
                    <a:pt x="311" y="3"/>
                  </a:cubicBezTo>
                  <a:cubicBezTo>
                    <a:pt x="221" y="6"/>
                    <a:pt x="123" y="21"/>
                    <a:pt x="77" y="6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8899" name="Object 16"/>
            <p:cNvGraphicFramePr>
              <a:graphicFrameLocks noChangeAspect="1"/>
            </p:cNvGraphicFramePr>
            <p:nvPr/>
          </p:nvGraphicFramePr>
          <p:xfrm>
            <a:off x="3592" y="544"/>
            <a:ext cx="586" cy="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96" name="Clip" r:id="rId4" imgW="1307263" imgH="1084139" progId="">
                    <p:embed/>
                  </p:oleObj>
                </mc:Choice>
                <mc:Fallback>
                  <p:oleObj name="Clip" r:id="rId4" imgW="1307263" imgH="1084139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92" y="544"/>
                          <a:ext cx="586" cy="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8680" name="Object 17"/>
          <p:cNvGraphicFramePr>
            <a:graphicFrameLocks noChangeAspect="1"/>
          </p:cNvGraphicFramePr>
          <p:nvPr/>
        </p:nvGraphicFramePr>
        <p:xfrm>
          <a:off x="5461000" y="2311400"/>
          <a:ext cx="279400" cy="18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7" name="Clip" r:id="rId6" imgW="681706" imgH="480401" progId="">
                  <p:embed/>
                </p:oleObj>
              </mc:Choice>
              <mc:Fallback>
                <p:oleObj name="Clip" r:id="rId6" imgW="681706" imgH="48040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0" y="2311400"/>
                        <a:ext cx="279400" cy="184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1" name="Line 18"/>
          <p:cNvSpPr>
            <a:spLocks noChangeShapeType="1"/>
          </p:cNvSpPr>
          <p:nvPr/>
        </p:nvSpPr>
        <p:spPr bwMode="auto">
          <a:xfrm flipV="1">
            <a:off x="5413375" y="2433638"/>
            <a:ext cx="114300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8682" name="Group 19"/>
          <p:cNvGrpSpPr>
            <a:grpSpLocks/>
          </p:cNvGrpSpPr>
          <p:nvPr/>
        </p:nvGrpSpPr>
        <p:grpSpPr bwMode="auto">
          <a:xfrm>
            <a:off x="5006975" y="2787650"/>
            <a:ext cx="733425" cy="319088"/>
            <a:chOff x="3552" y="246"/>
            <a:chExt cx="527" cy="248"/>
          </a:xfrm>
        </p:grpSpPr>
        <p:graphicFrame>
          <p:nvGraphicFramePr>
            <p:cNvPr id="28895" name="Object 20"/>
            <p:cNvGraphicFramePr>
              <a:graphicFrameLocks noChangeAspect="1"/>
            </p:cNvGraphicFramePr>
            <p:nvPr/>
          </p:nvGraphicFramePr>
          <p:xfrm>
            <a:off x="3552" y="246"/>
            <a:ext cx="299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98" name="Clip" r:id="rId8" imgW="1307263" imgH="1084139" progId="">
                    <p:embed/>
                  </p:oleObj>
                </mc:Choice>
                <mc:Fallback>
                  <p:oleObj name="Clip" r:id="rId8" imgW="1307263" imgH="1084139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2" y="246"/>
                          <a:ext cx="299" cy="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896" name="Object 21"/>
            <p:cNvGraphicFramePr>
              <a:graphicFrameLocks noChangeAspect="1"/>
            </p:cNvGraphicFramePr>
            <p:nvPr/>
          </p:nvGraphicFramePr>
          <p:xfrm>
            <a:off x="3878" y="338"/>
            <a:ext cx="201" cy="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99" name="Clip" r:id="rId9" imgW="681706" imgH="480401" progId="">
                    <p:embed/>
                  </p:oleObj>
                </mc:Choice>
                <mc:Fallback>
                  <p:oleObj name="Clip" r:id="rId9" imgW="681706" imgH="480401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78" y="338"/>
                          <a:ext cx="201" cy="1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897" name="Line 22"/>
            <p:cNvSpPr>
              <a:spLocks noChangeShapeType="1"/>
            </p:cNvSpPr>
            <p:nvPr/>
          </p:nvSpPr>
          <p:spPr bwMode="auto">
            <a:xfrm flipV="1">
              <a:off x="3844" y="434"/>
              <a:ext cx="8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8683" name="Group 23"/>
          <p:cNvGrpSpPr>
            <a:grpSpLocks/>
          </p:cNvGrpSpPr>
          <p:nvPr/>
        </p:nvGrpSpPr>
        <p:grpSpPr bwMode="auto">
          <a:xfrm>
            <a:off x="5383213" y="2574925"/>
            <a:ext cx="69850" cy="214313"/>
            <a:chOff x="3842" y="406"/>
            <a:chExt cx="51" cy="167"/>
          </a:xfrm>
        </p:grpSpPr>
        <p:sp>
          <p:nvSpPr>
            <p:cNvPr id="28892" name="Oval 24"/>
            <p:cNvSpPr>
              <a:spLocks noChangeArrowheads="1"/>
            </p:cNvSpPr>
            <p:nvPr/>
          </p:nvSpPr>
          <p:spPr bwMode="auto">
            <a:xfrm>
              <a:off x="3842" y="406"/>
              <a:ext cx="47" cy="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8893" name="Oval 25"/>
            <p:cNvSpPr>
              <a:spLocks noChangeArrowheads="1"/>
            </p:cNvSpPr>
            <p:nvPr/>
          </p:nvSpPr>
          <p:spPr bwMode="auto">
            <a:xfrm>
              <a:off x="3844" y="466"/>
              <a:ext cx="47" cy="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8894" name="Oval 26"/>
            <p:cNvSpPr>
              <a:spLocks noChangeArrowheads="1"/>
            </p:cNvSpPr>
            <p:nvPr/>
          </p:nvSpPr>
          <p:spPr bwMode="auto">
            <a:xfrm>
              <a:off x="3846" y="526"/>
              <a:ext cx="47" cy="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grpSp>
        <p:nvGrpSpPr>
          <p:cNvPr id="28684" name="Group 27"/>
          <p:cNvGrpSpPr>
            <a:grpSpLocks/>
          </p:cNvGrpSpPr>
          <p:nvPr/>
        </p:nvGrpSpPr>
        <p:grpSpPr bwMode="auto">
          <a:xfrm>
            <a:off x="5853113" y="3078163"/>
            <a:ext cx="209550" cy="395287"/>
            <a:chOff x="4180" y="783"/>
            <a:chExt cx="150" cy="307"/>
          </a:xfrm>
        </p:grpSpPr>
        <p:sp>
          <p:nvSpPr>
            <p:cNvPr id="28884" name="AutoShape 28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8885" name="Rectangle 29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8886" name="Rectangle 30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8887" name="AutoShape 31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8888" name="Line 32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89" name="Line 33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90" name="Rectangle 34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8891" name="Rectangle 35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grpSp>
        <p:nvGrpSpPr>
          <p:cNvPr id="28685" name="Group 36"/>
          <p:cNvGrpSpPr>
            <a:grpSpLocks/>
          </p:cNvGrpSpPr>
          <p:nvPr/>
        </p:nvGrpSpPr>
        <p:grpSpPr bwMode="auto">
          <a:xfrm rot="-5400000">
            <a:off x="6165850" y="3155950"/>
            <a:ext cx="80963" cy="233363"/>
            <a:chOff x="3842" y="406"/>
            <a:chExt cx="51" cy="167"/>
          </a:xfrm>
        </p:grpSpPr>
        <p:sp>
          <p:nvSpPr>
            <p:cNvPr id="28881" name="Oval 37"/>
            <p:cNvSpPr>
              <a:spLocks noChangeArrowheads="1"/>
            </p:cNvSpPr>
            <p:nvPr/>
          </p:nvSpPr>
          <p:spPr bwMode="auto">
            <a:xfrm>
              <a:off x="3842" y="406"/>
              <a:ext cx="47" cy="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8882" name="Oval 38"/>
            <p:cNvSpPr>
              <a:spLocks noChangeArrowheads="1"/>
            </p:cNvSpPr>
            <p:nvPr/>
          </p:nvSpPr>
          <p:spPr bwMode="auto">
            <a:xfrm>
              <a:off x="3844" y="466"/>
              <a:ext cx="47" cy="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8883" name="Oval 39"/>
            <p:cNvSpPr>
              <a:spLocks noChangeArrowheads="1"/>
            </p:cNvSpPr>
            <p:nvPr/>
          </p:nvSpPr>
          <p:spPr bwMode="auto">
            <a:xfrm>
              <a:off x="3846" y="526"/>
              <a:ext cx="47" cy="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sp>
        <p:nvSpPr>
          <p:cNvPr id="28686" name="Line 40"/>
          <p:cNvSpPr>
            <a:spLocks noChangeShapeType="1"/>
          </p:cNvSpPr>
          <p:nvPr/>
        </p:nvSpPr>
        <p:spPr bwMode="auto">
          <a:xfrm>
            <a:off x="5989638" y="2986088"/>
            <a:ext cx="495300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7" name="Line 41"/>
          <p:cNvSpPr>
            <a:spLocks noChangeShapeType="1"/>
          </p:cNvSpPr>
          <p:nvPr/>
        </p:nvSpPr>
        <p:spPr bwMode="auto">
          <a:xfrm>
            <a:off x="5992813" y="2982913"/>
            <a:ext cx="1587" cy="95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8" name="Line 42"/>
          <p:cNvSpPr>
            <a:spLocks noChangeShapeType="1"/>
          </p:cNvSpPr>
          <p:nvPr/>
        </p:nvSpPr>
        <p:spPr bwMode="auto">
          <a:xfrm>
            <a:off x="6488113" y="2981325"/>
            <a:ext cx="1587" cy="82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9" name="Line 43"/>
          <p:cNvSpPr>
            <a:spLocks noChangeShapeType="1"/>
          </p:cNvSpPr>
          <p:nvPr/>
        </p:nvSpPr>
        <p:spPr bwMode="auto">
          <a:xfrm>
            <a:off x="5689600" y="2446338"/>
            <a:ext cx="288925" cy="265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0" name="Line 44"/>
          <p:cNvSpPr>
            <a:spLocks noChangeShapeType="1"/>
          </p:cNvSpPr>
          <p:nvPr/>
        </p:nvSpPr>
        <p:spPr bwMode="auto">
          <a:xfrm flipV="1">
            <a:off x="5702300" y="2732088"/>
            <a:ext cx="276225" cy="33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1" name="Line 45"/>
          <p:cNvSpPr>
            <a:spLocks noChangeShapeType="1"/>
          </p:cNvSpPr>
          <p:nvPr/>
        </p:nvSpPr>
        <p:spPr bwMode="auto">
          <a:xfrm flipV="1">
            <a:off x="6229350" y="2817813"/>
            <a:ext cx="1588" cy="1635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8692" name="Group 46"/>
          <p:cNvGrpSpPr>
            <a:grpSpLocks/>
          </p:cNvGrpSpPr>
          <p:nvPr/>
        </p:nvGrpSpPr>
        <p:grpSpPr bwMode="auto">
          <a:xfrm>
            <a:off x="6348413" y="3055938"/>
            <a:ext cx="209550" cy="395287"/>
            <a:chOff x="4180" y="783"/>
            <a:chExt cx="150" cy="307"/>
          </a:xfrm>
        </p:grpSpPr>
        <p:sp>
          <p:nvSpPr>
            <p:cNvPr id="28873" name="AutoShape 47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8874" name="Rectangle 48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8875" name="Rectangle 49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8876" name="AutoShape 50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8877" name="Line 51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78" name="Line 52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79" name="Rectangle 53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8880" name="Rectangle 54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grpSp>
        <p:nvGrpSpPr>
          <p:cNvPr id="28693" name="Group 55"/>
          <p:cNvGrpSpPr>
            <a:grpSpLocks/>
          </p:cNvGrpSpPr>
          <p:nvPr/>
        </p:nvGrpSpPr>
        <p:grpSpPr bwMode="auto">
          <a:xfrm>
            <a:off x="5391150" y="3675063"/>
            <a:ext cx="479425" cy="925512"/>
            <a:chOff x="3314" y="1248"/>
            <a:chExt cx="344" cy="694"/>
          </a:xfrm>
        </p:grpSpPr>
        <p:graphicFrame>
          <p:nvGraphicFramePr>
            <p:cNvPr id="28864" name="Object 56"/>
            <p:cNvGraphicFramePr>
              <a:graphicFrameLocks noChangeAspect="1"/>
            </p:cNvGraphicFramePr>
            <p:nvPr/>
          </p:nvGraphicFramePr>
          <p:xfrm>
            <a:off x="3314" y="1248"/>
            <a:ext cx="299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00" name="Clip" r:id="rId10" imgW="1307263" imgH="1084139" progId="">
                    <p:embed/>
                  </p:oleObj>
                </mc:Choice>
                <mc:Fallback>
                  <p:oleObj name="Clip" r:id="rId10" imgW="1307263" imgH="1084139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14" y="1248"/>
                          <a:ext cx="299" cy="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865" name="Line 57"/>
            <p:cNvSpPr>
              <a:spLocks noChangeShapeType="1"/>
            </p:cNvSpPr>
            <p:nvPr/>
          </p:nvSpPr>
          <p:spPr bwMode="auto">
            <a:xfrm flipV="1">
              <a:off x="3606" y="1433"/>
              <a:ext cx="5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8866" name="Object 58"/>
            <p:cNvGraphicFramePr>
              <a:graphicFrameLocks noChangeAspect="1"/>
            </p:cNvGraphicFramePr>
            <p:nvPr/>
          </p:nvGraphicFramePr>
          <p:xfrm>
            <a:off x="3314" y="1694"/>
            <a:ext cx="299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01" name="Clip" r:id="rId11" imgW="1307263" imgH="1084139" progId="">
                    <p:embed/>
                  </p:oleObj>
                </mc:Choice>
                <mc:Fallback>
                  <p:oleObj name="Clip" r:id="rId11" imgW="1307263" imgH="1084139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14" y="1694"/>
                          <a:ext cx="299" cy="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867" name="Line 59"/>
            <p:cNvSpPr>
              <a:spLocks noChangeShapeType="1"/>
            </p:cNvSpPr>
            <p:nvPr/>
          </p:nvSpPr>
          <p:spPr bwMode="auto">
            <a:xfrm flipV="1">
              <a:off x="3606" y="1882"/>
              <a:ext cx="5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8868" name="Group 60"/>
            <p:cNvGrpSpPr>
              <a:grpSpLocks/>
            </p:cNvGrpSpPr>
            <p:nvPr/>
          </p:nvGrpSpPr>
          <p:grpSpPr bwMode="auto">
            <a:xfrm>
              <a:off x="3404" y="1504"/>
              <a:ext cx="51" cy="167"/>
              <a:chOff x="3842" y="406"/>
              <a:chExt cx="51" cy="167"/>
            </a:xfrm>
          </p:grpSpPr>
          <p:sp>
            <p:nvSpPr>
              <p:cNvPr id="28870" name="Oval 61"/>
              <p:cNvSpPr>
                <a:spLocks noChangeArrowheads="1"/>
              </p:cNvSpPr>
              <p:nvPr/>
            </p:nvSpPr>
            <p:spPr bwMode="auto">
              <a:xfrm>
                <a:off x="3842" y="40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8871" name="Oval 62"/>
              <p:cNvSpPr>
                <a:spLocks noChangeArrowheads="1"/>
              </p:cNvSpPr>
              <p:nvPr/>
            </p:nvSpPr>
            <p:spPr bwMode="auto">
              <a:xfrm>
                <a:off x="3844" y="46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8872" name="Oval 63"/>
              <p:cNvSpPr>
                <a:spLocks noChangeArrowheads="1"/>
              </p:cNvSpPr>
              <p:nvPr/>
            </p:nvSpPr>
            <p:spPr bwMode="auto">
              <a:xfrm>
                <a:off x="3846" y="52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sp>
          <p:nvSpPr>
            <p:cNvPr id="28869" name="Line 64"/>
            <p:cNvSpPr>
              <a:spLocks noChangeShapeType="1"/>
            </p:cNvSpPr>
            <p:nvPr/>
          </p:nvSpPr>
          <p:spPr bwMode="auto">
            <a:xfrm>
              <a:off x="3654" y="1431"/>
              <a:ext cx="0" cy="4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28694" name="Object 65"/>
          <p:cNvGraphicFramePr>
            <a:graphicFrameLocks noChangeAspect="1"/>
          </p:cNvGraphicFramePr>
          <p:nvPr/>
        </p:nvGraphicFramePr>
        <p:xfrm>
          <a:off x="6259513" y="4684713"/>
          <a:ext cx="417512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2" name="Clip" r:id="rId12" imgW="1307263" imgH="1084139" progId="">
                  <p:embed/>
                </p:oleObj>
              </mc:Choice>
              <mc:Fallback>
                <p:oleObj name="Clip" r:id="rId12" imgW="1307263" imgH="108413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9513" y="4684713"/>
                        <a:ext cx="417512" cy="33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95" name="Object 66"/>
          <p:cNvGraphicFramePr>
            <a:graphicFrameLocks noChangeAspect="1"/>
          </p:cNvGraphicFramePr>
          <p:nvPr/>
        </p:nvGraphicFramePr>
        <p:xfrm>
          <a:off x="5645150" y="4673600"/>
          <a:ext cx="4159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3" name="Clip" r:id="rId13" imgW="1307263" imgH="1084139" progId="">
                  <p:embed/>
                </p:oleObj>
              </mc:Choice>
              <mc:Fallback>
                <p:oleObj name="Clip" r:id="rId13" imgW="1307263" imgH="108413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5150" y="4673600"/>
                        <a:ext cx="415925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96" name="Oval 67"/>
          <p:cNvSpPr>
            <a:spLocks noChangeArrowheads="1"/>
          </p:cNvSpPr>
          <p:nvPr/>
        </p:nvSpPr>
        <p:spPr bwMode="auto">
          <a:xfrm rot="-5400000">
            <a:off x="6061869" y="4777581"/>
            <a:ext cx="63500" cy="65088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8697" name="Oval 68"/>
          <p:cNvSpPr>
            <a:spLocks noChangeArrowheads="1"/>
          </p:cNvSpPr>
          <p:nvPr/>
        </p:nvSpPr>
        <p:spPr bwMode="auto">
          <a:xfrm rot="-5400000">
            <a:off x="6146801" y="4775200"/>
            <a:ext cx="63500" cy="66675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8698" name="Oval 69"/>
          <p:cNvSpPr>
            <a:spLocks noChangeArrowheads="1"/>
          </p:cNvSpPr>
          <p:nvPr/>
        </p:nvSpPr>
        <p:spPr bwMode="auto">
          <a:xfrm rot="-5400000">
            <a:off x="6224587" y="4779963"/>
            <a:ext cx="61913" cy="65088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8699" name="Line 70"/>
          <p:cNvSpPr>
            <a:spLocks noChangeShapeType="1"/>
          </p:cNvSpPr>
          <p:nvPr/>
        </p:nvSpPr>
        <p:spPr bwMode="auto">
          <a:xfrm rot="-5400000">
            <a:off x="6484144" y="4660107"/>
            <a:ext cx="6032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00" name="Line 71"/>
          <p:cNvSpPr>
            <a:spLocks noChangeShapeType="1"/>
          </p:cNvSpPr>
          <p:nvPr/>
        </p:nvSpPr>
        <p:spPr bwMode="auto">
          <a:xfrm rot="5400000" flipH="1">
            <a:off x="5857875" y="4651375"/>
            <a:ext cx="635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01" name="Line 72"/>
          <p:cNvSpPr>
            <a:spLocks noChangeShapeType="1"/>
          </p:cNvSpPr>
          <p:nvPr/>
        </p:nvSpPr>
        <p:spPr bwMode="auto">
          <a:xfrm rot="16200000" flipV="1">
            <a:off x="6204744" y="4312444"/>
            <a:ext cx="0" cy="627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02" name="Line 73"/>
          <p:cNvSpPr>
            <a:spLocks noChangeShapeType="1"/>
          </p:cNvSpPr>
          <p:nvPr/>
        </p:nvSpPr>
        <p:spPr bwMode="auto">
          <a:xfrm flipV="1">
            <a:off x="5870575" y="4251325"/>
            <a:ext cx="93663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03" name="Line 74"/>
          <p:cNvSpPr>
            <a:spLocks noChangeShapeType="1"/>
          </p:cNvSpPr>
          <p:nvPr/>
        </p:nvSpPr>
        <p:spPr bwMode="auto">
          <a:xfrm>
            <a:off x="6472238" y="4297363"/>
            <a:ext cx="303212" cy="3857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04" name="Line 75"/>
          <p:cNvSpPr>
            <a:spLocks noChangeShapeType="1"/>
          </p:cNvSpPr>
          <p:nvPr/>
        </p:nvSpPr>
        <p:spPr bwMode="auto">
          <a:xfrm flipH="1">
            <a:off x="7267575" y="4294188"/>
            <a:ext cx="279400" cy="392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8705" name="Object 76"/>
          <p:cNvGraphicFramePr>
            <a:graphicFrameLocks noChangeAspect="1"/>
          </p:cNvGraphicFramePr>
          <p:nvPr/>
        </p:nvGraphicFramePr>
        <p:xfrm>
          <a:off x="7445375" y="3846513"/>
          <a:ext cx="2032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4" name="Clip" r:id="rId14" imgW="982811" imgH="1208363" progId="">
                  <p:embed/>
                </p:oleObj>
              </mc:Choice>
              <mc:Fallback>
                <p:oleObj name="Clip" r:id="rId14" imgW="982811" imgH="120836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5375" y="3846513"/>
                        <a:ext cx="2032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706" name="Object 77"/>
          <p:cNvGraphicFramePr>
            <a:graphicFrameLocks noChangeAspect="1"/>
          </p:cNvGraphicFramePr>
          <p:nvPr/>
        </p:nvGraphicFramePr>
        <p:xfrm>
          <a:off x="6108700" y="3927475"/>
          <a:ext cx="203200" cy="23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5" name="Clip" r:id="rId16" imgW="982811" imgH="1208363" progId="">
                  <p:embed/>
                </p:oleObj>
              </mc:Choice>
              <mc:Fallback>
                <p:oleObj name="Clip" r:id="rId16" imgW="982811" imgH="120836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8700" y="3927475"/>
                        <a:ext cx="203200" cy="239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707" name="Freeform 78"/>
          <p:cNvSpPr>
            <a:spLocks/>
          </p:cNvSpPr>
          <p:nvPr/>
        </p:nvSpPr>
        <p:spPr bwMode="auto">
          <a:xfrm>
            <a:off x="6189663" y="3702050"/>
            <a:ext cx="1354137" cy="304800"/>
          </a:xfrm>
          <a:custGeom>
            <a:avLst/>
            <a:gdLst>
              <a:gd name="T0" fmla="*/ 0 w 972"/>
              <a:gd name="T1" fmla="*/ 2147483647 h 228"/>
              <a:gd name="T2" fmla="*/ 2147483647 w 972"/>
              <a:gd name="T3" fmla="*/ 2147483647 h 228"/>
              <a:gd name="T4" fmla="*/ 2147483647 w 972"/>
              <a:gd name="T5" fmla="*/ 2147483647 h 228"/>
              <a:gd name="T6" fmla="*/ 0 60000 65536"/>
              <a:gd name="T7" fmla="*/ 0 60000 65536"/>
              <a:gd name="T8" fmla="*/ 0 60000 65536"/>
              <a:gd name="T9" fmla="*/ 0 w 972"/>
              <a:gd name="T10" fmla="*/ 0 h 228"/>
              <a:gd name="T11" fmla="*/ 972 w 972"/>
              <a:gd name="T12" fmla="*/ 228 h 2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72" h="228">
                <a:moveTo>
                  <a:pt x="0" y="228"/>
                </a:moveTo>
                <a:cubicBezTo>
                  <a:pt x="135" y="123"/>
                  <a:pt x="270" y="18"/>
                  <a:pt x="432" y="9"/>
                </a:cubicBezTo>
                <a:cubicBezTo>
                  <a:pt x="594" y="0"/>
                  <a:pt x="783" y="85"/>
                  <a:pt x="972" y="171"/>
                </a:cubicBezTo>
              </a:path>
            </a:pathLst>
          </a:cu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8708" name="Group 79"/>
          <p:cNvGrpSpPr>
            <a:grpSpLocks/>
          </p:cNvGrpSpPr>
          <p:nvPr/>
        </p:nvGrpSpPr>
        <p:grpSpPr bwMode="auto">
          <a:xfrm>
            <a:off x="6456363" y="5124450"/>
            <a:ext cx="406400" cy="427038"/>
            <a:chOff x="2870" y="1518"/>
            <a:chExt cx="292" cy="320"/>
          </a:xfrm>
        </p:grpSpPr>
        <p:graphicFrame>
          <p:nvGraphicFramePr>
            <p:cNvPr id="28862" name="Object 80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06" name="Clip" r:id="rId17" imgW="826829" imgH="840406" progId="">
                    <p:embed/>
                  </p:oleObj>
                </mc:Choice>
                <mc:Fallback>
                  <p:oleObj name="Clip" r:id="rId17" imgW="826829" imgH="840406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863" name="Object 81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07" name="Clip" r:id="rId19" imgW="1268295" imgH="1199426" progId="">
                    <p:embed/>
                  </p:oleObj>
                </mc:Choice>
                <mc:Fallback>
                  <p:oleObj name="Clip" r:id="rId19" imgW="1268295" imgH="1199426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8709" name="Group 82"/>
          <p:cNvGrpSpPr>
            <a:grpSpLocks/>
          </p:cNvGrpSpPr>
          <p:nvPr/>
        </p:nvGrpSpPr>
        <p:grpSpPr bwMode="auto">
          <a:xfrm>
            <a:off x="7234238" y="5156200"/>
            <a:ext cx="406400" cy="427038"/>
            <a:chOff x="2870" y="1518"/>
            <a:chExt cx="292" cy="320"/>
          </a:xfrm>
        </p:grpSpPr>
        <p:graphicFrame>
          <p:nvGraphicFramePr>
            <p:cNvPr id="28860" name="Object 83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08" name="Clip" r:id="rId21" imgW="826829" imgH="840406" progId="">
                    <p:embed/>
                  </p:oleObj>
                </mc:Choice>
                <mc:Fallback>
                  <p:oleObj name="Clip" r:id="rId21" imgW="826829" imgH="840406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861" name="Object 84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09" name="Clip" r:id="rId22" imgW="1268295" imgH="1199426" progId="">
                    <p:embed/>
                  </p:oleObj>
                </mc:Choice>
                <mc:Fallback>
                  <p:oleObj name="Clip" r:id="rId22" imgW="1268295" imgH="1199426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8710" name="Group 85"/>
          <p:cNvGrpSpPr>
            <a:grpSpLocks/>
          </p:cNvGrpSpPr>
          <p:nvPr/>
        </p:nvGrpSpPr>
        <p:grpSpPr bwMode="auto">
          <a:xfrm>
            <a:off x="6819900" y="4872038"/>
            <a:ext cx="379413" cy="376237"/>
            <a:chOff x="4733" y="2082"/>
            <a:chExt cx="272" cy="282"/>
          </a:xfrm>
        </p:grpSpPr>
        <p:graphicFrame>
          <p:nvGraphicFramePr>
            <p:cNvPr id="28858" name="Object 86"/>
            <p:cNvGraphicFramePr>
              <a:graphicFrameLocks noChangeAspect="1"/>
            </p:cNvGraphicFramePr>
            <p:nvPr/>
          </p:nvGraphicFramePr>
          <p:xfrm>
            <a:off x="4733" y="2082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10" name="Clip" r:id="rId23" imgW="826829" imgH="840406" progId="">
                    <p:embed/>
                  </p:oleObj>
                </mc:Choice>
                <mc:Fallback>
                  <p:oleObj name="Clip" r:id="rId23" imgW="826829" imgH="840406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33" y="2082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859" name="Rectangle 87"/>
            <p:cNvSpPr>
              <a:spLocks noChangeArrowheads="1"/>
            </p:cNvSpPr>
            <p:nvPr/>
          </p:nvSpPr>
          <p:spPr bwMode="auto">
            <a:xfrm>
              <a:off x="4812" y="2181"/>
              <a:ext cx="192" cy="183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sp>
        <p:nvSpPr>
          <p:cNvPr id="28711" name="Line 88"/>
          <p:cNvSpPr>
            <a:spLocks noChangeShapeType="1"/>
          </p:cNvSpPr>
          <p:nvPr/>
        </p:nvSpPr>
        <p:spPr bwMode="auto">
          <a:xfrm>
            <a:off x="7126288" y="47752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8712" name="Group 89"/>
          <p:cNvGrpSpPr>
            <a:grpSpLocks/>
          </p:cNvGrpSpPr>
          <p:nvPr/>
        </p:nvGrpSpPr>
        <p:grpSpPr bwMode="auto">
          <a:xfrm>
            <a:off x="7847013" y="4198938"/>
            <a:ext cx="207962" cy="409575"/>
            <a:chOff x="4180" y="783"/>
            <a:chExt cx="150" cy="307"/>
          </a:xfrm>
        </p:grpSpPr>
        <p:sp>
          <p:nvSpPr>
            <p:cNvPr id="28850" name="AutoShape 90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8851" name="Rectangle 91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8852" name="Rectangle 92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8853" name="AutoShape 93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8854" name="Line 94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55" name="Line 95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56" name="Rectangle 96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8857" name="Rectangle 97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grpSp>
        <p:nvGrpSpPr>
          <p:cNvPr id="28713" name="Group 236"/>
          <p:cNvGrpSpPr>
            <a:grpSpLocks/>
          </p:cNvGrpSpPr>
          <p:nvPr/>
        </p:nvGrpSpPr>
        <p:grpSpPr bwMode="auto">
          <a:xfrm>
            <a:off x="7808913" y="4652963"/>
            <a:ext cx="796925" cy="1260475"/>
            <a:chOff x="5087" y="3051"/>
            <a:chExt cx="502" cy="794"/>
          </a:xfrm>
        </p:grpSpPr>
        <p:sp>
          <p:nvSpPr>
            <p:cNvPr id="28840" name="Freeform 235"/>
            <p:cNvSpPr>
              <a:spLocks/>
            </p:cNvSpPr>
            <p:nvPr/>
          </p:nvSpPr>
          <p:spPr bwMode="auto">
            <a:xfrm>
              <a:off x="5087" y="3051"/>
              <a:ext cx="502" cy="794"/>
            </a:xfrm>
            <a:custGeom>
              <a:avLst/>
              <a:gdLst>
                <a:gd name="T0" fmla="*/ 289 w 502"/>
                <a:gd name="T1" fmla="*/ 9 h 794"/>
                <a:gd name="T2" fmla="*/ 127 w 502"/>
                <a:gd name="T3" fmla="*/ 33 h 794"/>
                <a:gd name="T4" fmla="*/ 25 w 502"/>
                <a:gd name="T5" fmla="*/ 207 h 794"/>
                <a:gd name="T6" fmla="*/ 13 w 502"/>
                <a:gd name="T7" fmla="*/ 621 h 794"/>
                <a:gd name="T8" fmla="*/ 103 w 502"/>
                <a:gd name="T9" fmla="*/ 771 h 794"/>
                <a:gd name="T10" fmla="*/ 271 w 502"/>
                <a:gd name="T11" fmla="*/ 759 h 794"/>
                <a:gd name="T12" fmla="*/ 421 w 502"/>
                <a:gd name="T13" fmla="*/ 735 h 794"/>
                <a:gd name="T14" fmla="*/ 469 w 502"/>
                <a:gd name="T15" fmla="*/ 579 h 794"/>
                <a:gd name="T16" fmla="*/ 487 w 502"/>
                <a:gd name="T17" fmla="*/ 471 h 794"/>
                <a:gd name="T18" fmla="*/ 469 w 502"/>
                <a:gd name="T19" fmla="*/ 87 h 794"/>
                <a:gd name="T20" fmla="*/ 289 w 502"/>
                <a:gd name="T21" fmla="*/ 9 h 7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02"/>
                <a:gd name="T34" fmla="*/ 0 h 794"/>
                <a:gd name="T35" fmla="*/ 502 w 502"/>
                <a:gd name="T36" fmla="*/ 794 h 79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02" h="794">
                  <a:moveTo>
                    <a:pt x="289" y="9"/>
                  </a:moveTo>
                  <a:cubicBezTo>
                    <a:pt x="232" y="0"/>
                    <a:pt x="171" y="0"/>
                    <a:pt x="127" y="33"/>
                  </a:cubicBezTo>
                  <a:cubicBezTo>
                    <a:pt x="83" y="66"/>
                    <a:pt x="44" y="109"/>
                    <a:pt x="25" y="207"/>
                  </a:cubicBezTo>
                  <a:cubicBezTo>
                    <a:pt x="6" y="305"/>
                    <a:pt x="0" y="527"/>
                    <a:pt x="13" y="621"/>
                  </a:cubicBezTo>
                  <a:cubicBezTo>
                    <a:pt x="26" y="715"/>
                    <a:pt x="60" y="748"/>
                    <a:pt x="103" y="771"/>
                  </a:cubicBezTo>
                  <a:cubicBezTo>
                    <a:pt x="146" y="794"/>
                    <a:pt x="218" y="765"/>
                    <a:pt x="271" y="759"/>
                  </a:cubicBezTo>
                  <a:cubicBezTo>
                    <a:pt x="324" y="753"/>
                    <a:pt x="388" y="765"/>
                    <a:pt x="421" y="735"/>
                  </a:cubicBezTo>
                  <a:cubicBezTo>
                    <a:pt x="454" y="705"/>
                    <a:pt x="458" y="623"/>
                    <a:pt x="469" y="579"/>
                  </a:cubicBezTo>
                  <a:cubicBezTo>
                    <a:pt x="480" y="535"/>
                    <a:pt x="487" y="553"/>
                    <a:pt x="487" y="471"/>
                  </a:cubicBezTo>
                  <a:cubicBezTo>
                    <a:pt x="487" y="389"/>
                    <a:pt x="502" y="164"/>
                    <a:pt x="469" y="87"/>
                  </a:cubicBezTo>
                  <a:cubicBezTo>
                    <a:pt x="436" y="10"/>
                    <a:pt x="346" y="18"/>
                    <a:pt x="289" y="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8841" name="Group 234"/>
            <p:cNvGrpSpPr>
              <a:grpSpLocks/>
            </p:cNvGrpSpPr>
            <p:nvPr/>
          </p:nvGrpSpPr>
          <p:grpSpPr bwMode="auto">
            <a:xfrm>
              <a:off x="5157" y="3111"/>
              <a:ext cx="347" cy="654"/>
              <a:chOff x="4935" y="2925"/>
              <a:chExt cx="347" cy="654"/>
            </a:xfrm>
          </p:grpSpPr>
          <p:sp>
            <p:nvSpPr>
              <p:cNvPr id="28842" name="AutoShape 99"/>
              <p:cNvSpPr>
                <a:spLocks noChangeArrowheads="1"/>
              </p:cNvSpPr>
              <p:nvPr/>
            </p:nvSpPr>
            <p:spPr bwMode="auto">
              <a:xfrm>
                <a:off x="4935" y="3428"/>
                <a:ext cx="347" cy="151"/>
              </a:xfrm>
              <a:prstGeom prst="parallelogram">
                <a:avLst>
                  <a:gd name="adj" fmla="val 8852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8843" name="Rectangle 100"/>
              <p:cNvSpPr>
                <a:spLocks noChangeArrowheads="1"/>
              </p:cNvSpPr>
              <p:nvPr/>
            </p:nvSpPr>
            <p:spPr bwMode="auto">
              <a:xfrm>
                <a:off x="5111" y="2929"/>
                <a:ext cx="165" cy="503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8844" name="Rectangle 101"/>
              <p:cNvSpPr>
                <a:spLocks noChangeArrowheads="1"/>
              </p:cNvSpPr>
              <p:nvPr/>
            </p:nvSpPr>
            <p:spPr bwMode="auto">
              <a:xfrm>
                <a:off x="4937" y="3072"/>
                <a:ext cx="220" cy="503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8845" name="AutoShape 102"/>
              <p:cNvSpPr>
                <a:spLocks noChangeArrowheads="1"/>
              </p:cNvSpPr>
              <p:nvPr/>
            </p:nvSpPr>
            <p:spPr bwMode="auto">
              <a:xfrm>
                <a:off x="4935" y="2925"/>
                <a:ext cx="347" cy="151"/>
              </a:xfrm>
              <a:prstGeom prst="parallelogram">
                <a:avLst>
                  <a:gd name="adj" fmla="val 8852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8846" name="Line 103"/>
              <p:cNvSpPr>
                <a:spLocks noChangeShapeType="1"/>
              </p:cNvSpPr>
              <p:nvPr/>
            </p:nvSpPr>
            <p:spPr bwMode="auto">
              <a:xfrm>
                <a:off x="5282" y="2936"/>
                <a:ext cx="0" cy="4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47" name="Line 104"/>
              <p:cNvSpPr>
                <a:spLocks noChangeShapeType="1"/>
              </p:cNvSpPr>
              <p:nvPr/>
            </p:nvSpPr>
            <p:spPr bwMode="auto">
              <a:xfrm flipH="1">
                <a:off x="5157" y="3428"/>
                <a:ext cx="125" cy="14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48" name="Rectangle 105"/>
              <p:cNvSpPr>
                <a:spLocks noChangeArrowheads="1"/>
              </p:cNvSpPr>
              <p:nvPr/>
            </p:nvSpPr>
            <p:spPr bwMode="auto">
              <a:xfrm>
                <a:off x="4965" y="3138"/>
                <a:ext cx="146" cy="29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8849" name="Rectangle 106"/>
              <p:cNvSpPr>
                <a:spLocks noChangeArrowheads="1"/>
              </p:cNvSpPr>
              <p:nvPr/>
            </p:nvSpPr>
            <p:spPr bwMode="auto">
              <a:xfrm>
                <a:off x="4986" y="3225"/>
                <a:ext cx="111" cy="10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</p:grpSp>
      <p:sp>
        <p:nvSpPr>
          <p:cNvPr id="28714" name="Line 107"/>
          <p:cNvSpPr>
            <a:spLocks noChangeShapeType="1"/>
          </p:cNvSpPr>
          <p:nvPr/>
        </p:nvSpPr>
        <p:spPr bwMode="auto">
          <a:xfrm rot="5400000" flipH="1">
            <a:off x="7460456" y="4572794"/>
            <a:ext cx="6111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15" name="Line 108"/>
          <p:cNvSpPr>
            <a:spLocks noChangeShapeType="1"/>
          </p:cNvSpPr>
          <p:nvPr/>
        </p:nvSpPr>
        <p:spPr bwMode="auto">
          <a:xfrm rot="-5400000">
            <a:off x="7814469" y="4825206"/>
            <a:ext cx="0" cy="1031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16" name="Line 109"/>
          <p:cNvSpPr>
            <a:spLocks noChangeShapeType="1"/>
          </p:cNvSpPr>
          <p:nvPr/>
        </p:nvSpPr>
        <p:spPr bwMode="auto">
          <a:xfrm rot="-5400000">
            <a:off x="7804150" y="4356100"/>
            <a:ext cx="0" cy="88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17" name="Line 110"/>
          <p:cNvSpPr>
            <a:spLocks noChangeShapeType="1"/>
          </p:cNvSpPr>
          <p:nvPr/>
        </p:nvSpPr>
        <p:spPr bwMode="auto">
          <a:xfrm flipV="1">
            <a:off x="6483350" y="2497138"/>
            <a:ext cx="458788" cy="207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18" name="Line 111"/>
          <p:cNvSpPr>
            <a:spLocks noChangeShapeType="1"/>
          </p:cNvSpPr>
          <p:nvPr/>
        </p:nvSpPr>
        <p:spPr bwMode="auto">
          <a:xfrm>
            <a:off x="7418388" y="2481263"/>
            <a:ext cx="485775" cy="207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19" name="Line 112"/>
          <p:cNvSpPr>
            <a:spLocks noChangeShapeType="1"/>
          </p:cNvSpPr>
          <p:nvPr/>
        </p:nvSpPr>
        <p:spPr bwMode="auto">
          <a:xfrm flipH="1">
            <a:off x="7937500" y="2817813"/>
            <a:ext cx="241300" cy="6810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20" name="Line 113"/>
          <p:cNvSpPr>
            <a:spLocks noChangeShapeType="1"/>
          </p:cNvSpPr>
          <p:nvPr/>
        </p:nvSpPr>
        <p:spPr bwMode="auto">
          <a:xfrm>
            <a:off x="7167563" y="2593975"/>
            <a:ext cx="0" cy="431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21" name="Line 114"/>
          <p:cNvSpPr>
            <a:spLocks noChangeShapeType="1"/>
          </p:cNvSpPr>
          <p:nvPr/>
        </p:nvSpPr>
        <p:spPr bwMode="auto">
          <a:xfrm>
            <a:off x="7192963" y="3241675"/>
            <a:ext cx="534987" cy="368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22" name="Line 115"/>
          <p:cNvSpPr>
            <a:spLocks noChangeShapeType="1"/>
          </p:cNvSpPr>
          <p:nvPr/>
        </p:nvSpPr>
        <p:spPr bwMode="auto">
          <a:xfrm flipH="1">
            <a:off x="7653338" y="3706813"/>
            <a:ext cx="266700" cy="360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23" name="Line 116"/>
          <p:cNvSpPr>
            <a:spLocks noChangeShapeType="1"/>
          </p:cNvSpPr>
          <p:nvPr/>
        </p:nvSpPr>
        <p:spPr bwMode="auto">
          <a:xfrm flipH="1">
            <a:off x="7426325" y="2786063"/>
            <a:ext cx="560388" cy="384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24" name="Line 117"/>
          <p:cNvSpPr>
            <a:spLocks noChangeShapeType="1"/>
          </p:cNvSpPr>
          <p:nvPr/>
        </p:nvSpPr>
        <p:spPr bwMode="auto">
          <a:xfrm flipH="1">
            <a:off x="7435850" y="2225675"/>
            <a:ext cx="350838" cy="255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25" name="Line 118"/>
          <p:cNvSpPr>
            <a:spLocks noChangeShapeType="1"/>
          </p:cNvSpPr>
          <p:nvPr/>
        </p:nvSpPr>
        <p:spPr bwMode="auto">
          <a:xfrm flipH="1">
            <a:off x="8153400" y="2401888"/>
            <a:ext cx="201613" cy="176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8726" name="Group 119"/>
          <p:cNvGrpSpPr>
            <a:grpSpLocks/>
          </p:cNvGrpSpPr>
          <p:nvPr/>
        </p:nvGrpSpPr>
        <p:grpSpPr bwMode="auto">
          <a:xfrm>
            <a:off x="5964238" y="2593975"/>
            <a:ext cx="501650" cy="233363"/>
            <a:chOff x="3600" y="219"/>
            <a:chExt cx="360" cy="175"/>
          </a:xfrm>
        </p:grpSpPr>
        <p:sp>
          <p:nvSpPr>
            <p:cNvPr id="28827" name="Oval 120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8828" name="Line 121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29" name="Line 122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30" name="Rectangle 123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28831" name="Oval 124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grpSp>
          <p:nvGrpSpPr>
            <p:cNvPr id="28832" name="Group 125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8837" name="Line 12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38" name="Line 12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39" name="Line 12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833" name="Group 129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8834" name="Line 13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35" name="Line 13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36" name="Line 13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8727" name="Group 133"/>
          <p:cNvGrpSpPr>
            <a:grpSpLocks/>
          </p:cNvGrpSpPr>
          <p:nvPr/>
        </p:nvGrpSpPr>
        <p:grpSpPr bwMode="auto">
          <a:xfrm>
            <a:off x="6916738" y="2365375"/>
            <a:ext cx="501650" cy="233363"/>
            <a:chOff x="3600" y="219"/>
            <a:chExt cx="360" cy="175"/>
          </a:xfrm>
        </p:grpSpPr>
        <p:sp>
          <p:nvSpPr>
            <p:cNvPr id="28814" name="Oval 134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8815" name="Line 135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16" name="Line 136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17" name="Rectangle 137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28818" name="Oval 138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grpSp>
          <p:nvGrpSpPr>
            <p:cNvPr id="28819" name="Group 139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8824" name="Line 14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25" name="Line 14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26" name="Line 14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820" name="Group 143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8821" name="Line 14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22" name="Line 14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23" name="Line 14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8728" name="Group 147"/>
          <p:cNvGrpSpPr>
            <a:grpSpLocks/>
          </p:cNvGrpSpPr>
          <p:nvPr/>
        </p:nvGrpSpPr>
        <p:grpSpPr bwMode="auto">
          <a:xfrm>
            <a:off x="6934200" y="3022600"/>
            <a:ext cx="501650" cy="233363"/>
            <a:chOff x="3600" y="219"/>
            <a:chExt cx="360" cy="175"/>
          </a:xfrm>
        </p:grpSpPr>
        <p:sp>
          <p:nvSpPr>
            <p:cNvPr id="28801" name="Oval 14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8802" name="Line 14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03" name="Line 15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04" name="Rectangle 151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28805" name="Oval 15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grpSp>
          <p:nvGrpSpPr>
            <p:cNvPr id="28806" name="Group 15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8811" name="Line 15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12" name="Line 15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13" name="Line 15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807" name="Group 15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8808" name="Line 15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09" name="Line 15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10" name="Line 16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8729" name="Group 161"/>
          <p:cNvGrpSpPr>
            <a:grpSpLocks/>
          </p:cNvGrpSpPr>
          <p:nvPr/>
        </p:nvGrpSpPr>
        <p:grpSpPr bwMode="auto">
          <a:xfrm>
            <a:off x="7904163" y="2573338"/>
            <a:ext cx="500062" cy="233362"/>
            <a:chOff x="3600" y="219"/>
            <a:chExt cx="360" cy="175"/>
          </a:xfrm>
        </p:grpSpPr>
        <p:sp>
          <p:nvSpPr>
            <p:cNvPr id="28788" name="Oval 162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8789" name="Line 163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90" name="Line 164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91" name="Rectangle 165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28792" name="Oval 166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grpSp>
          <p:nvGrpSpPr>
            <p:cNvPr id="28793" name="Group 167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8798" name="Line 16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99" name="Line 16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00" name="Line 17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794" name="Group 171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8795" name="Line 17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96" name="Line 17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97" name="Line 17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8730" name="Group 175"/>
          <p:cNvGrpSpPr>
            <a:grpSpLocks/>
          </p:cNvGrpSpPr>
          <p:nvPr/>
        </p:nvGrpSpPr>
        <p:grpSpPr bwMode="auto">
          <a:xfrm>
            <a:off x="7710488" y="3470275"/>
            <a:ext cx="501650" cy="233363"/>
            <a:chOff x="3600" y="219"/>
            <a:chExt cx="360" cy="175"/>
          </a:xfrm>
        </p:grpSpPr>
        <p:sp>
          <p:nvSpPr>
            <p:cNvPr id="28775" name="Oval 17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8776" name="Line 17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77" name="Line 17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78" name="Rectangle 17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28779" name="Oval 18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grpSp>
          <p:nvGrpSpPr>
            <p:cNvPr id="28780" name="Group 18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8785" name="Line 18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86" name="Line 18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87" name="Line 18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781" name="Group 18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8782" name="Line 18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83" name="Line 18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84" name="Line 18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8731" name="Group 189"/>
          <p:cNvGrpSpPr>
            <a:grpSpLocks/>
          </p:cNvGrpSpPr>
          <p:nvPr/>
        </p:nvGrpSpPr>
        <p:grpSpPr bwMode="auto">
          <a:xfrm>
            <a:off x="7377113" y="4054475"/>
            <a:ext cx="501650" cy="234950"/>
            <a:chOff x="3600" y="219"/>
            <a:chExt cx="360" cy="175"/>
          </a:xfrm>
        </p:grpSpPr>
        <p:sp>
          <p:nvSpPr>
            <p:cNvPr id="28762" name="Oval 190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8763" name="Line 191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64" name="Line 192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65" name="Rectangle 193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28766" name="Oval 194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grpSp>
          <p:nvGrpSpPr>
            <p:cNvPr id="28767" name="Group 195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8772" name="Line 19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73" name="Line 19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74" name="Line 19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768" name="Group 199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8769" name="Line 20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70" name="Line 20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71" name="Line 20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8732" name="Group 203"/>
          <p:cNvGrpSpPr>
            <a:grpSpLocks/>
          </p:cNvGrpSpPr>
          <p:nvPr/>
        </p:nvGrpSpPr>
        <p:grpSpPr bwMode="auto">
          <a:xfrm>
            <a:off x="6767513" y="4543425"/>
            <a:ext cx="500062" cy="233363"/>
            <a:chOff x="3600" y="219"/>
            <a:chExt cx="360" cy="175"/>
          </a:xfrm>
        </p:grpSpPr>
        <p:sp>
          <p:nvSpPr>
            <p:cNvPr id="28749" name="Oval 204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8750" name="Line 205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51" name="Line 206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52" name="Rectangle 207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28753" name="Oval 208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grpSp>
          <p:nvGrpSpPr>
            <p:cNvPr id="28754" name="Group 209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8759" name="Line 21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60" name="Line 21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61" name="Line 21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755" name="Group 213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8756" name="Line 21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57" name="Line 21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58" name="Line 21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8733" name="Group 217"/>
          <p:cNvGrpSpPr>
            <a:grpSpLocks/>
          </p:cNvGrpSpPr>
          <p:nvPr/>
        </p:nvGrpSpPr>
        <p:grpSpPr bwMode="auto">
          <a:xfrm>
            <a:off x="5964238" y="4167188"/>
            <a:ext cx="501650" cy="233362"/>
            <a:chOff x="3600" y="219"/>
            <a:chExt cx="360" cy="175"/>
          </a:xfrm>
        </p:grpSpPr>
        <p:sp>
          <p:nvSpPr>
            <p:cNvPr id="28736" name="Oval 21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8737" name="Line 21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8" name="Line 22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9" name="Rectangle 221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28740" name="Oval 22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grpSp>
          <p:nvGrpSpPr>
            <p:cNvPr id="28741" name="Group 22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8746" name="Line 22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47" name="Line 22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48" name="Line 22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742" name="Group 22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8743" name="Line 22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44" name="Line 22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45" name="Line 23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8734" name="Freeform 10"/>
          <p:cNvSpPr>
            <a:spLocks/>
          </p:cNvSpPr>
          <p:nvPr/>
        </p:nvSpPr>
        <p:spPr bwMode="auto">
          <a:xfrm>
            <a:off x="5391150" y="2266950"/>
            <a:ext cx="2724150" cy="2447925"/>
          </a:xfrm>
          <a:custGeom>
            <a:avLst/>
            <a:gdLst>
              <a:gd name="T0" fmla="*/ 0 w 1716"/>
              <a:gd name="T1" fmla="*/ 0 h 1542"/>
              <a:gd name="T2" fmla="*/ 2147483647 w 1716"/>
              <a:gd name="T3" fmla="*/ 2147483647 h 1542"/>
              <a:gd name="T4" fmla="*/ 2147483647 w 1716"/>
              <a:gd name="T5" fmla="*/ 2147483647 h 1542"/>
              <a:gd name="T6" fmla="*/ 2147483647 w 1716"/>
              <a:gd name="T7" fmla="*/ 2147483647 h 1542"/>
              <a:gd name="T8" fmla="*/ 2147483647 w 1716"/>
              <a:gd name="T9" fmla="*/ 2147483647 h 15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16"/>
              <a:gd name="T16" fmla="*/ 0 h 1542"/>
              <a:gd name="T17" fmla="*/ 1716 w 1716"/>
              <a:gd name="T18" fmla="*/ 1542 h 15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16" h="1542">
                <a:moveTo>
                  <a:pt x="0" y="0"/>
                </a:moveTo>
                <a:cubicBezTo>
                  <a:pt x="62" y="7"/>
                  <a:pt x="230" y="4"/>
                  <a:pt x="372" y="42"/>
                </a:cubicBezTo>
                <a:cubicBezTo>
                  <a:pt x="514" y="80"/>
                  <a:pt x="672" y="114"/>
                  <a:pt x="852" y="228"/>
                </a:cubicBezTo>
                <a:cubicBezTo>
                  <a:pt x="1032" y="342"/>
                  <a:pt x="1308" y="507"/>
                  <a:pt x="1452" y="726"/>
                </a:cubicBezTo>
                <a:cubicBezTo>
                  <a:pt x="1596" y="945"/>
                  <a:pt x="1661" y="1372"/>
                  <a:pt x="1716" y="1542"/>
                </a:cubicBezTo>
              </a:path>
            </a:pathLst>
          </a:custGeom>
          <a:noFill/>
          <a:ln w="762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35" name="Line 237"/>
          <p:cNvSpPr>
            <a:spLocks noChangeShapeType="1"/>
          </p:cNvSpPr>
          <p:nvPr/>
        </p:nvSpPr>
        <p:spPr bwMode="auto">
          <a:xfrm flipV="1">
            <a:off x="6210300" y="4398963"/>
            <a:ext cx="1588" cy="220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36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8E55AD0-A2BE-AF44-9C82-6A22D0E331E6}" type="slidenum">
              <a:rPr lang="en-US" sz="1400"/>
              <a:pPr/>
              <a:t>12</a:t>
            </a:fld>
            <a:endParaRPr lang="en-US" sz="1400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458200" cy="1143000"/>
          </a:xfrm>
        </p:spPr>
        <p:txBody>
          <a:bodyPr/>
          <a:lstStyle/>
          <a:p>
            <a:r>
              <a:rPr lang="en-US" sz="3200">
                <a:latin typeface="Comic Sans MS" charset="0"/>
              </a:rPr>
              <a:t>Network edge: connection-oriented service</a:t>
            </a:r>
            <a:endParaRPr lang="en-US">
              <a:latin typeface="Comic Sans MS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 i="1" u="sng">
                <a:solidFill>
                  <a:srgbClr val="FF0000"/>
                </a:solidFill>
                <a:latin typeface="Comic Sans MS" charset="0"/>
              </a:rPr>
              <a:t>Goal:</a:t>
            </a:r>
            <a:r>
              <a:rPr lang="en-US" sz="2400">
                <a:latin typeface="Comic Sans MS" charset="0"/>
              </a:rPr>
              <a:t> data transfer between end systems</a:t>
            </a:r>
          </a:p>
          <a:p>
            <a:r>
              <a:rPr lang="en-US" sz="2400" i="1">
                <a:latin typeface="Comic Sans MS" charset="0"/>
              </a:rPr>
              <a:t>handshaking:</a:t>
            </a:r>
            <a:r>
              <a:rPr lang="en-US" sz="2400">
                <a:latin typeface="Comic Sans MS" charset="0"/>
              </a:rPr>
              <a:t> setup a connection for data transfer ahead of time</a:t>
            </a:r>
          </a:p>
          <a:p>
            <a:pPr lvl="1">
              <a:buFont typeface="ZapfDingbats" charset="0"/>
              <a:buNone/>
            </a:pPr>
            <a:endParaRPr lang="en-US" sz="2000">
              <a:latin typeface="Comic Sans MS" charset="0"/>
            </a:endParaRPr>
          </a:p>
          <a:p>
            <a:r>
              <a:rPr lang="en-US" sz="2400">
                <a:latin typeface="Comic Sans MS" charset="0"/>
              </a:rPr>
              <a:t>TCP - Transmission Control Protocol </a:t>
            </a:r>
          </a:p>
          <a:p>
            <a:pPr lvl="1"/>
            <a:r>
              <a:rPr lang="en-US" sz="2000">
                <a:latin typeface="Comic Sans MS" charset="0"/>
              </a:rPr>
              <a:t>Internet</a:t>
            </a:r>
            <a:r>
              <a:rPr lang="ja-JP" altLang="en-US" sz="2000">
                <a:latin typeface="Comic Sans MS" charset="0"/>
              </a:rPr>
              <a:t>’</a:t>
            </a:r>
            <a:r>
              <a:rPr lang="en-US" altLang="ja-JP" sz="2000">
                <a:latin typeface="Comic Sans MS" charset="0"/>
              </a:rPr>
              <a:t>s connection-oriented service</a:t>
            </a:r>
          </a:p>
          <a:p>
            <a:pPr lvl="1"/>
            <a:endParaRPr lang="en-US" sz="2000">
              <a:latin typeface="Comic Sans MS" charset="0"/>
            </a:endParaRP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191000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u="sng">
                <a:solidFill>
                  <a:srgbClr val="FF0000"/>
                </a:solidFill>
                <a:latin typeface="Comic Sans MS" charset="0"/>
              </a:rPr>
              <a:t>TCP service</a:t>
            </a:r>
            <a:r>
              <a:rPr lang="en-US" sz="2400" u="sng">
                <a:solidFill>
                  <a:srgbClr val="FF0000"/>
                </a:solidFill>
                <a:latin typeface="Comic Sans MS" charset="0"/>
              </a:rPr>
              <a:t> </a:t>
            </a:r>
            <a:r>
              <a:rPr lang="en-US" sz="2400">
                <a:latin typeface="Comic Sans MS" charset="0"/>
              </a:rPr>
              <a:t>[RFC 793]</a:t>
            </a:r>
          </a:p>
          <a:p>
            <a:r>
              <a:rPr lang="en-US" sz="2400" i="1">
                <a:latin typeface="Comic Sans MS" charset="0"/>
              </a:rPr>
              <a:t>reliable, in-order</a:t>
            </a:r>
            <a:r>
              <a:rPr lang="en-US" sz="2400">
                <a:latin typeface="Comic Sans MS" charset="0"/>
              </a:rPr>
              <a:t> byte-stream data transfer</a:t>
            </a:r>
          </a:p>
          <a:p>
            <a:pPr lvl="1"/>
            <a:r>
              <a:rPr lang="en-US" sz="2000">
                <a:latin typeface="Comic Sans MS" charset="0"/>
              </a:rPr>
              <a:t>loss: acknowledgements and retransmissions</a:t>
            </a:r>
          </a:p>
          <a:p>
            <a:r>
              <a:rPr lang="en-US" sz="2400" i="1">
                <a:latin typeface="Comic Sans MS" charset="0"/>
              </a:rPr>
              <a:t>flow control:</a:t>
            </a:r>
            <a:r>
              <a:rPr lang="en-US" sz="2400">
                <a:latin typeface="Comic Sans MS" charset="0"/>
              </a:rPr>
              <a:t> </a:t>
            </a:r>
          </a:p>
          <a:p>
            <a:pPr lvl="1"/>
            <a:r>
              <a:rPr lang="en-US" sz="2000">
                <a:latin typeface="Comic Sans MS" charset="0"/>
              </a:rPr>
              <a:t>sender won</a:t>
            </a:r>
            <a:r>
              <a:rPr lang="ja-JP" altLang="en-US" sz="2000">
                <a:latin typeface="Comic Sans MS" charset="0"/>
              </a:rPr>
              <a:t>’</a:t>
            </a:r>
            <a:r>
              <a:rPr lang="en-US" altLang="ja-JP" sz="2000">
                <a:latin typeface="Comic Sans MS" charset="0"/>
              </a:rPr>
              <a:t>t overwhelm receiver</a:t>
            </a:r>
          </a:p>
          <a:p>
            <a:r>
              <a:rPr lang="en-US" sz="2400" i="1">
                <a:latin typeface="Comic Sans MS" charset="0"/>
              </a:rPr>
              <a:t>congestion control:</a:t>
            </a:r>
            <a:r>
              <a:rPr lang="en-US" sz="2400">
                <a:latin typeface="Comic Sans MS" charset="0"/>
              </a:rPr>
              <a:t> </a:t>
            </a:r>
          </a:p>
          <a:p>
            <a:pPr lvl="1"/>
            <a:r>
              <a:rPr lang="en-US" sz="2000">
                <a:latin typeface="Comic Sans MS" charset="0"/>
              </a:rPr>
              <a:t>senders </a:t>
            </a:r>
            <a:r>
              <a:rPr lang="ja-JP" altLang="en-US" sz="2000">
                <a:latin typeface="Comic Sans MS" charset="0"/>
              </a:rPr>
              <a:t>“</a:t>
            </a:r>
            <a:r>
              <a:rPr lang="en-US" altLang="ja-JP" sz="2000">
                <a:latin typeface="Comic Sans MS" charset="0"/>
              </a:rPr>
              <a:t>slow down sending rate</a:t>
            </a:r>
            <a:r>
              <a:rPr lang="ja-JP" altLang="en-US" sz="2000">
                <a:latin typeface="Comic Sans MS" charset="0"/>
              </a:rPr>
              <a:t>”</a:t>
            </a:r>
            <a:r>
              <a:rPr lang="en-US" altLang="ja-JP" sz="2000">
                <a:latin typeface="Comic Sans MS" charset="0"/>
              </a:rPr>
              <a:t> when network congested</a:t>
            </a:r>
            <a:endParaRPr lang="en-US" sz="2000"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08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B767CA3-AACC-0B4C-B995-9EB41F72C874}" type="slidenum">
              <a:rPr lang="en-US" sz="1400"/>
              <a:pPr/>
              <a:t>13</a:t>
            </a:fld>
            <a:endParaRPr lang="en-US" sz="1400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458200" cy="1143000"/>
          </a:xfrm>
        </p:spPr>
        <p:txBody>
          <a:bodyPr/>
          <a:lstStyle/>
          <a:p>
            <a:r>
              <a:rPr lang="en-US" sz="3200">
                <a:latin typeface="Comic Sans MS" charset="0"/>
              </a:rPr>
              <a:t>Network edge: connectionless service</a:t>
            </a:r>
            <a:endParaRPr lang="en-US">
              <a:latin typeface="Comic Sans MS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7169150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i="1" u="sng">
                <a:solidFill>
                  <a:srgbClr val="FF0000"/>
                </a:solidFill>
                <a:latin typeface="Comic Sans MS" charset="0"/>
              </a:rPr>
              <a:t>Goal:</a:t>
            </a:r>
            <a:r>
              <a:rPr lang="en-US" sz="2400">
                <a:latin typeface="Comic Sans MS" charset="0"/>
              </a:rPr>
              <a:t> data transfer between end systems</a:t>
            </a:r>
          </a:p>
          <a:p>
            <a:r>
              <a:rPr lang="en-US" sz="2400">
                <a:solidFill>
                  <a:srgbClr val="FF0000"/>
                </a:solidFill>
                <a:latin typeface="Comic Sans MS" charset="0"/>
              </a:rPr>
              <a:t>UDP</a:t>
            </a:r>
            <a:r>
              <a:rPr lang="en-US" sz="2400">
                <a:latin typeface="Comic Sans MS" charset="0"/>
              </a:rPr>
              <a:t> - User Datagram Protocol [RFC 768]:</a:t>
            </a:r>
          </a:p>
          <a:p>
            <a:pPr lvl="1"/>
            <a:r>
              <a:rPr lang="en-US" sz="2000">
                <a:latin typeface="Comic Sans MS" charset="0"/>
              </a:rPr>
              <a:t>No handshaking – less work!</a:t>
            </a:r>
          </a:p>
          <a:p>
            <a:pPr lvl="1"/>
            <a:r>
              <a:rPr lang="en-US" sz="2000">
                <a:latin typeface="Comic Sans MS" charset="0"/>
              </a:rPr>
              <a:t>Less delay </a:t>
            </a:r>
          </a:p>
          <a:p>
            <a:pPr lvl="1"/>
            <a:r>
              <a:rPr lang="en-US" sz="2000">
                <a:latin typeface="Comic Sans MS" charset="0"/>
              </a:rPr>
              <a:t> Internet</a:t>
            </a:r>
            <a:r>
              <a:rPr lang="ja-JP" altLang="en-US" sz="2000">
                <a:latin typeface="Comic Sans MS" charset="0"/>
              </a:rPr>
              <a:t>’</a:t>
            </a:r>
            <a:r>
              <a:rPr lang="en-US" altLang="ja-JP" sz="2000">
                <a:latin typeface="Comic Sans MS" charset="0"/>
              </a:rPr>
              <a:t>s connectionless service</a:t>
            </a:r>
          </a:p>
          <a:p>
            <a:pPr lvl="2"/>
            <a:r>
              <a:rPr lang="en-US">
                <a:latin typeface="Comic Sans MS" charset="0"/>
              </a:rPr>
              <a:t>unreliable data transfer</a:t>
            </a:r>
          </a:p>
          <a:p>
            <a:pPr lvl="2"/>
            <a:r>
              <a:rPr lang="en-US">
                <a:latin typeface="Comic Sans MS" charset="0"/>
              </a:rPr>
              <a:t>no flow control</a:t>
            </a:r>
          </a:p>
          <a:p>
            <a:pPr lvl="2"/>
            <a:r>
              <a:rPr lang="en-US">
                <a:latin typeface="Comic Sans MS" charset="0"/>
              </a:rPr>
              <a:t>no congestion control</a:t>
            </a:r>
          </a:p>
        </p:txBody>
      </p:sp>
    </p:spTree>
    <p:extLst>
      <p:ext uri="{BB962C8B-B14F-4D97-AF65-F5344CB8AC3E}">
        <p14:creationId xmlns:p14="http://schemas.microsoft.com/office/powerpoint/2010/main" val="424421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B4FF554-08EA-B34F-B0FF-412290ECBD3C}" type="slidenum">
              <a:rPr lang="en-US" sz="1400"/>
              <a:pPr/>
              <a:t>14</a:t>
            </a:fld>
            <a:endParaRPr lang="en-US" sz="1400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458200" cy="1143000"/>
          </a:xfrm>
        </p:spPr>
        <p:txBody>
          <a:bodyPr/>
          <a:lstStyle/>
          <a:p>
            <a:r>
              <a:rPr lang="en-US" sz="3200">
                <a:latin typeface="Comic Sans MS" charset="0"/>
              </a:rPr>
              <a:t>TCP vs. UDP</a:t>
            </a:r>
            <a:endParaRPr lang="en-US">
              <a:latin typeface="Comic Sans MS" charset="0"/>
            </a:endParaRPr>
          </a:p>
        </p:txBody>
      </p:sp>
      <p:sp>
        <p:nvSpPr>
          <p:cNvPr id="3481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039813" y="1600200"/>
            <a:ext cx="5943600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2400" u="sng">
                <a:solidFill>
                  <a:srgbClr val="FF0000"/>
                </a:solidFill>
                <a:latin typeface="Comic Sans MS" charset="0"/>
              </a:rPr>
              <a:t>App</a:t>
            </a:r>
            <a:r>
              <a:rPr lang="ja-JP" altLang="en-US" sz="2400" u="sng">
                <a:solidFill>
                  <a:srgbClr val="FF0000"/>
                </a:solidFill>
                <a:latin typeface="Comic Sans MS" charset="0"/>
              </a:rPr>
              <a:t>’</a:t>
            </a:r>
            <a:r>
              <a:rPr lang="en-US" altLang="ja-JP" sz="2400" u="sng">
                <a:solidFill>
                  <a:srgbClr val="FF0000"/>
                </a:solidFill>
                <a:latin typeface="Comic Sans MS" charset="0"/>
              </a:rPr>
              <a:t>s using TCP:</a:t>
            </a:r>
            <a:r>
              <a:rPr lang="en-US" altLang="ja-JP" sz="2000" i="1">
                <a:latin typeface="Comic Sans MS" charset="0"/>
              </a:rPr>
              <a:t> </a:t>
            </a:r>
          </a:p>
          <a:p>
            <a:r>
              <a:rPr lang="en-US" sz="2000">
                <a:latin typeface="Comic Sans MS" charset="0"/>
              </a:rPr>
              <a:t>HTTP (Web), FTP (file transfer), Telnet (remote login), SMTP (email)</a:t>
            </a:r>
          </a:p>
          <a:p>
            <a:pPr>
              <a:buFont typeface="Wingdings" charset="0"/>
              <a:buNone/>
            </a:pPr>
            <a:endParaRPr lang="en-US" sz="2000">
              <a:latin typeface="Comic Sans MS" charset="0"/>
            </a:endParaRPr>
          </a:p>
          <a:p>
            <a:pPr>
              <a:buFont typeface="Wingdings" charset="0"/>
              <a:buNone/>
            </a:pPr>
            <a:r>
              <a:rPr lang="en-US" sz="2400" u="sng">
                <a:solidFill>
                  <a:srgbClr val="FF0000"/>
                </a:solidFill>
                <a:latin typeface="Comic Sans MS" charset="0"/>
              </a:rPr>
              <a:t>App</a:t>
            </a:r>
            <a:r>
              <a:rPr lang="ja-JP" altLang="en-US" sz="2400" u="sng">
                <a:solidFill>
                  <a:srgbClr val="FF0000"/>
                </a:solidFill>
                <a:latin typeface="Comic Sans MS" charset="0"/>
              </a:rPr>
              <a:t>’</a:t>
            </a:r>
            <a:r>
              <a:rPr lang="en-US" altLang="ja-JP" sz="2400" u="sng">
                <a:solidFill>
                  <a:srgbClr val="FF0000"/>
                </a:solidFill>
                <a:latin typeface="Comic Sans MS" charset="0"/>
              </a:rPr>
              <a:t>s using UDP:</a:t>
            </a:r>
            <a:endParaRPr lang="en-US" altLang="ja-JP" sz="2400">
              <a:solidFill>
                <a:srgbClr val="FF0000"/>
              </a:solidFill>
              <a:latin typeface="Comic Sans MS" charset="0"/>
            </a:endParaRPr>
          </a:p>
          <a:p>
            <a:r>
              <a:rPr lang="en-US" sz="2000">
                <a:latin typeface="Comic Sans MS" charset="0"/>
              </a:rPr>
              <a:t>streaming media, teleconferencing, DNS, Internet telephony, network games</a:t>
            </a:r>
          </a:p>
          <a:p>
            <a:pPr>
              <a:buFont typeface="Wingdings" charset="0"/>
              <a:buNone/>
            </a:pPr>
            <a:endParaRPr lang="en-US" sz="2000"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19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Introduction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413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Gill Sans MT" charset="0"/>
              </a:rPr>
              <a:t>Chapter 1: introduction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371600"/>
            <a:ext cx="35814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i="1">
                <a:solidFill>
                  <a:srgbClr val="CC0000"/>
                </a:solidFill>
                <a:latin typeface="Gill Sans MT" charset="0"/>
              </a:rPr>
              <a:t>our goal:</a:t>
            </a:r>
            <a:r>
              <a:rPr lang="en-US">
                <a:latin typeface="Gill Sans MT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Gill Sans MT" charset="0"/>
              </a:rPr>
              <a:t>get </a:t>
            </a:r>
            <a:r>
              <a:rPr lang="ja-JP" altLang="en-US">
                <a:latin typeface="Gill Sans MT" charset="0"/>
              </a:rPr>
              <a:t>“</a:t>
            </a:r>
            <a:r>
              <a:rPr lang="en-US" altLang="ja-JP">
                <a:latin typeface="Gill Sans MT" charset="0"/>
              </a:rPr>
              <a:t>feel</a:t>
            </a:r>
            <a:r>
              <a:rPr lang="ja-JP" altLang="en-US">
                <a:latin typeface="Gill Sans MT" charset="0"/>
              </a:rPr>
              <a:t>”</a:t>
            </a:r>
            <a:r>
              <a:rPr lang="en-US" altLang="ja-JP">
                <a:latin typeface="Gill Sans MT" charset="0"/>
              </a:rPr>
              <a:t> and terminology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Gill Sans MT" charset="0"/>
              </a:rPr>
              <a:t>more depth, detail </a:t>
            </a:r>
            <a:r>
              <a:rPr lang="en-US" i="1">
                <a:latin typeface="Gill Sans MT" charset="0"/>
              </a:rPr>
              <a:t>later</a:t>
            </a:r>
            <a:r>
              <a:rPr lang="en-US">
                <a:latin typeface="Gill Sans MT" charset="0"/>
              </a:rPr>
              <a:t> in course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Gill Sans MT" charset="0"/>
              </a:rPr>
              <a:t>approach:</a:t>
            </a:r>
          </a:p>
          <a:p>
            <a:pPr lvl="1" eaLnBrk="1" hangingPunct="1">
              <a:lnSpc>
                <a:spcPct val="90000"/>
              </a:lnSpc>
              <a:buSzPct val="85000"/>
            </a:pPr>
            <a:r>
              <a:rPr lang="en-US" sz="2800">
                <a:latin typeface="Gill Sans MT" charset="0"/>
                <a:cs typeface="Arial" charset="0"/>
              </a:rPr>
              <a:t>use Internet as example</a:t>
            </a:r>
          </a:p>
          <a:p>
            <a:pPr lvl="1" eaLnBrk="1" hangingPunct="1">
              <a:lnSpc>
                <a:spcPct val="90000"/>
              </a:lnSpc>
            </a:pPr>
            <a:endParaRPr lang="en-US" sz="2800">
              <a:latin typeface="Gill Sans MT" charset="0"/>
              <a:cs typeface="Arial" charset="0"/>
            </a:endParaRP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114800" y="1371600"/>
            <a:ext cx="5029200" cy="5245100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 i="1">
                <a:solidFill>
                  <a:srgbClr val="CC0000"/>
                </a:solidFill>
                <a:latin typeface="Gill Sans MT" charset="0"/>
              </a:rPr>
              <a:t>overview</a:t>
            </a:r>
            <a:r>
              <a:rPr lang="en-US">
                <a:solidFill>
                  <a:srgbClr val="CC0000"/>
                </a:solidFill>
                <a:latin typeface="Gill Sans MT" charset="0"/>
              </a:rPr>
              <a:t>:</a:t>
            </a:r>
          </a:p>
          <a:p>
            <a:pPr eaLnBrk="1" hangingPunct="1">
              <a:buSzPct val="75000"/>
            </a:pPr>
            <a:r>
              <a:rPr lang="en-US" sz="2400">
                <a:latin typeface="Gill Sans MT" charset="0"/>
              </a:rPr>
              <a:t>what</a:t>
            </a:r>
            <a:r>
              <a:rPr lang="ja-JP" altLang="en-US" sz="2400">
                <a:latin typeface="Gill Sans MT" charset="0"/>
              </a:rPr>
              <a:t>’</a:t>
            </a:r>
            <a:r>
              <a:rPr lang="en-US" altLang="ja-JP" sz="2400">
                <a:latin typeface="Gill Sans MT" charset="0"/>
              </a:rPr>
              <a:t>s the Internet?</a:t>
            </a:r>
          </a:p>
          <a:p>
            <a:pPr eaLnBrk="1" hangingPunct="1">
              <a:buSzPct val="75000"/>
            </a:pPr>
            <a:r>
              <a:rPr lang="en-US" sz="2400">
                <a:latin typeface="Gill Sans MT" charset="0"/>
              </a:rPr>
              <a:t>what</a:t>
            </a:r>
            <a:r>
              <a:rPr lang="ja-JP" altLang="en-US" sz="2400">
                <a:latin typeface="Gill Sans MT" charset="0"/>
              </a:rPr>
              <a:t>’</a:t>
            </a:r>
            <a:r>
              <a:rPr lang="en-US" altLang="ja-JP" sz="2400">
                <a:latin typeface="Gill Sans MT" charset="0"/>
              </a:rPr>
              <a:t>s a protocol?</a:t>
            </a:r>
          </a:p>
          <a:p>
            <a:pPr eaLnBrk="1" hangingPunct="1">
              <a:buSzPct val="75000"/>
            </a:pPr>
            <a:r>
              <a:rPr lang="en-US" sz="2400">
                <a:latin typeface="Gill Sans MT" charset="0"/>
              </a:rPr>
              <a:t>network edge; hosts, access net, physical media</a:t>
            </a:r>
          </a:p>
          <a:p>
            <a:pPr eaLnBrk="1" hangingPunct="1">
              <a:buSzPct val="75000"/>
            </a:pPr>
            <a:r>
              <a:rPr lang="en-US" sz="2400">
                <a:latin typeface="Gill Sans MT" charset="0"/>
              </a:rPr>
              <a:t>network core: packet/circuit switching, Internet structure</a:t>
            </a:r>
          </a:p>
          <a:p>
            <a:pPr eaLnBrk="1" hangingPunct="1">
              <a:buSzPct val="75000"/>
            </a:pPr>
            <a:r>
              <a:rPr lang="en-US" sz="2400">
                <a:latin typeface="Gill Sans MT" charset="0"/>
              </a:rPr>
              <a:t>performance: loss, delay, throughput</a:t>
            </a:r>
          </a:p>
          <a:p>
            <a:pPr eaLnBrk="1" hangingPunct="1">
              <a:buSzPct val="75000"/>
            </a:pPr>
            <a:r>
              <a:rPr lang="en-US" sz="2400">
                <a:latin typeface="Gill Sans MT" charset="0"/>
              </a:rPr>
              <a:t>security</a:t>
            </a:r>
          </a:p>
          <a:p>
            <a:pPr eaLnBrk="1" hangingPunct="1">
              <a:buSzPct val="75000"/>
            </a:pPr>
            <a:r>
              <a:rPr lang="en-US" sz="2400">
                <a:latin typeface="Gill Sans MT" charset="0"/>
              </a:rPr>
              <a:t>protocol layers, service models</a:t>
            </a:r>
          </a:p>
          <a:p>
            <a:pPr eaLnBrk="1" hangingPunct="1">
              <a:buSzPct val="75000"/>
            </a:pPr>
            <a:r>
              <a:rPr lang="en-US" sz="2400">
                <a:latin typeface="Gill Sans MT" charset="0"/>
              </a:rPr>
              <a:t>history</a:t>
            </a:r>
          </a:p>
          <a:p>
            <a:pPr eaLnBrk="1" hangingPunct="1">
              <a:buFont typeface="Wingdings" charset="0"/>
              <a:buNone/>
            </a:pPr>
            <a:endParaRPr lang="en-US" sz="2400">
              <a:latin typeface="Gill Sans MT" charset="0"/>
            </a:endParaRPr>
          </a:p>
        </p:txBody>
      </p:sp>
      <p:pic>
        <p:nvPicPr>
          <p:cNvPr id="30725" name="Picture 12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1030288"/>
            <a:ext cx="54848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1-</a:t>
            </a:r>
            <a:fld id="{D91C5669-7C15-AA42-A0A0-2D529E6D5BBA}" type="slidenum">
              <a:rPr lang="en-US" sz="1200">
                <a:latin typeface="Tahoma" charset="0"/>
              </a:rPr>
              <a:pPr/>
              <a:t>2</a:t>
            </a:fld>
            <a:endParaRPr lang="en-US" sz="120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63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Introduction</a:t>
            </a:r>
          </a:p>
        </p:txBody>
      </p:sp>
      <p:pic>
        <p:nvPicPr>
          <p:cNvPr id="32770" name="Picture 9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" y="1028700"/>
            <a:ext cx="4570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ill Sans MT" charset="0"/>
              </a:rPr>
              <a:t>Chapter 1: roadmap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87363" y="1406525"/>
            <a:ext cx="8207375" cy="4648200"/>
          </a:xfrm>
        </p:spPr>
        <p:txBody>
          <a:bodyPr/>
          <a:lstStyle/>
          <a:p>
            <a:pPr lvl="1" eaLnBrk="1" hangingPunct="1">
              <a:buFont typeface="Wingdings" charset="0"/>
              <a:buNone/>
            </a:pPr>
            <a:r>
              <a:rPr lang="en-US" sz="2800">
                <a:solidFill>
                  <a:srgbClr val="CC0000"/>
                </a:solidFill>
                <a:latin typeface="Gill Sans MT" charset="0"/>
                <a:cs typeface="Arial" charset="0"/>
              </a:rPr>
              <a:t>1.1 what </a:t>
            </a:r>
            <a:r>
              <a:rPr lang="en-US" sz="2800" i="1">
                <a:solidFill>
                  <a:srgbClr val="CC0000"/>
                </a:solidFill>
                <a:latin typeface="Gill Sans MT" charset="0"/>
                <a:cs typeface="Arial" charset="0"/>
              </a:rPr>
              <a:t>is</a:t>
            </a:r>
            <a:r>
              <a:rPr lang="en-US" sz="2800">
                <a:solidFill>
                  <a:srgbClr val="CC0000"/>
                </a:solidFill>
                <a:latin typeface="Gill Sans MT" charset="0"/>
                <a:cs typeface="Arial" charset="0"/>
              </a:rPr>
              <a:t> the Internet?</a:t>
            </a:r>
          </a:p>
          <a:p>
            <a:pPr lvl="1" eaLnBrk="1" hangingPunct="1">
              <a:buFont typeface="Wingdings" charset="0"/>
              <a:buNone/>
            </a:pPr>
            <a:r>
              <a:rPr lang="en-US" sz="2800">
                <a:solidFill>
                  <a:srgbClr val="000099"/>
                </a:solidFill>
                <a:latin typeface="Gill Sans MT" charset="0"/>
                <a:cs typeface="Arial" charset="0"/>
              </a:rPr>
              <a:t>1.2</a:t>
            </a:r>
            <a:r>
              <a:rPr lang="en-US" sz="2800">
                <a:latin typeface="Gill Sans MT" charset="0"/>
                <a:cs typeface="Arial" charset="0"/>
              </a:rPr>
              <a:t> network edge</a:t>
            </a:r>
          </a:p>
          <a:p>
            <a:pPr lvl="2" eaLnBrk="1" hangingPunct="1">
              <a:buClr>
                <a:srgbClr val="000099"/>
              </a:buClr>
              <a:buFont typeface="Wingdings" charset="0"/>
              <a:buChar char="§"/>
            </a:pPr>
            <a:r>
              <a:rPr lang="en-US" sz="2800">
                <a:latin typeface="Gill Sans MT" charset="0"/>
                <a:cs typeface="Arial" charset="0"/>
              </a:rPr>
              <a:t> </a:t>
            </a:r>
            <a:r>
              <a:rPr lang="en-US" sz="2400">
                <a:latin typeface="Gill Sans MT" charset="0"/>
                <a:cs typeface="Arial" charset="0"/>
              </a:rPr>
              <a:t>end systems, access networks, links</a:t>
            </a:r>
          </a:p>
          <a:p>
            <a:pPr lvl="1" eaLnBrk="1" hangingPunct="1">
              <a:buFont typeface="Wingdings" charset="0"/>
              <a:buNone/>
            </a:pPr>
            <a:r>
              <a:rPr lang="en-US" sz="2800">
                <a:solidFill>
                  <a:srgbClr val="000099"/>
                </a:solidFill>
                <a:latin typeface="Gill Sans MT" charset="0"/>
                <a:cs typeface="Arial" charset="0"/>
              </a:rPr>
              <a:t>1.3 </a:t>
            </a:r>
            <a:r>
              <a:rPr lang="en-US" sz="2800">
                <a:latin typeface="Gill Sans MT" charset="0"/>
                <a:cs typeface="Arial" charset="0"/>
              </a:rPr>
              <a:t>network core</a:t>
            </a:r>
          </a:p>
          <a:p>
            <a:pPr lvl="2" eaLnBrk="1" hangingPunct="1">
              <a:buClr>
                <a:srgbClr val="000099"/>
              </a:buClr>
              <a:buFont typeface="Wingdings" charset="0"/>
              <a:buChar char="§"/>
            </a:pPr>
            <a:r>
              <a:rPr lang="en-US" sz="2400">
                <a:latin typeface="Gill Sans MT" charset="0"/>
                <a:cs typeface="Arial" charset="0"/>
              </a:rPr>
              <a:t>packet switching, circuit switching, network structure</a:t>
            </a:r>
          </a:p>
          <a:p>
            <a:pPr lvl="1" eaLnBrk="1" hangingPunct="1">
              <a:buFont typeface="Wingdings" charset="0"/>
              <a:buNone/>
            </a:pPr>
            <a:r>
              <a:rPr lang="en-US" sz="2800">
                <a:solidFill>
                  <a:srgbClr val="000099"/>
                </a:solidFill>
                <a:latin typeface="Gill Sans MT" charset="0"/>
                <a:cs typeface="Arial" charset="0"/>
              </a:rPr>
              <a:t>1.4 </a:t>
            </a:r>
            <a:r>
              <a:rPr lang="en-US" sz="2800">
                <a:latin typeface="Gill Sans MT" charset="0"/>
                <a:cs typeface="Arial" charset="0"/>
              </a:rPr>
              <a:t>delay, loss, throughput in networks</a:t>
            </a:r>
          </a:p>
          <a:p>
            <a:pPr lvl="1" eaLnBrk="1" hangingPunct="1">
              <a:buFont typeface="Wingdings" charset="0"/>
              <a:buNone/>
            </a:pPr>
            <a:r>
              <a:rPr lang="en-US" sz="2800">
                <a:solidFill>
                  <a:srgbClr val="000099"/>
                </a:solidFill>
                <a:latin typeface="Gill Sans MT" charset="0"/>
                <a:cs typeface="Arial" charset="0"/>
              </a:rPr>
              <a:t>1.5</a:t>
            </a:r>
            <a:r>
              <a:rPr lang="en-US" sz="2800">
                <a:latin typeface="Gill Sans MT" charset="0"/>
                <a:cs typeface="Arial" charset="0"/>
              </a:rPr>
              <a:t> protocol layers, service models</a:t>
            </a:r>
          </a:p>
          <a:p>
            <a:pPr lvl="1" eaLnBrk="1" hangingPunct="1">
              <a:buFont typeface="Wingdings" charset="0"/>
              <a:buNone/>
            </a:pPr>
            <a:r>
              <a:rPr lang="en-US" sz="2800">
                <a:solidFill>
                  <a:srgbClr val="000099"/>
                </a:solidFill>
                <a:latin typeface="Gill Sans MT" charset="0"/>
                <a:cs typeface="Arial" charset="0"/>
              </a:rPr>
              <a:t>1.6</a:t>
            </a:r>
            <a:r>
              <a:rPr lang="en-US" sz="2800">
                <a:latin typeface="Gill Sans MT" charset="0"/>
                <a:cs typeface="Arial" charset="0"/>
              </a:rPr>
              <a:t> networks under attack: security</a:t>
            </a:r>
          </a:p>
          <a:p>
            <a:pPr lvl="1" eaLnBrk="1" hangingPunct="1">
              <a:buFont typeface="Wingdings" charset="0"/>
              <a:buNone/>
            </a:pPr>
            <a:r>
              <a:rPr lang="en-US" sz="2800">
                <a:solidFill>
                  <a:srgbClr val="000099"/>
                </a:solidFill>
                <a:latin typeface="Gill Sans MT" charset="0"/>
                <a:cs typeface="Arial" charset="0"/>
              </a:rPr>
              <a:t>1.7</a:t>
            </a:r>
            <a:r>
              <a:rPr lang="en-US" sz="2800">
                <a:latin typeface="Gill Sans MT" charset="0"/>
                <a:cs typeface="Arial" charset="0"/>
              </a:rPr>
              <a:t> history</a:t>
            </a:r>
          </a:p>
          <a:p>
            <a:pPr eaLnBrk="1" hangingPunct="1"/>
            <a:endParaRPr lang="en-US">
              <a:latin typeface="Gill Sans MT" charset="0"/>
            </a:endParaRPr>
          </a:p>
        </p:txBody>
      </p:sp>
      <p:sp>
        <p:nvSpPr>
          <p:cNvPr id="3277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1-</a:t>
            </a:r>
            <a:fld id="{1EDE53A6-2959-8A47-8AF7-B913B4EA0978}" type="slidenum">
              <a:rPr lang="en-US" sz="1200">
                <a:latin typeface="Tahoma" charset="0"/>
              </a:rPr>
              <a:pPr/>
              <a:t>3</a:t>
            </a:fld>
            <a:endParaRPr lang="en-US" sz="120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22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Introduction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2725" y="190500"/>
            <a:ext cx="8382000" cy="936625"/>
          </a:xfrm>
        </p:spPr>
        <p:txBody>
          <a:bodyPr/>
          <a:lstStyle/>
          <a:p>
            <a:pPr eaLnBrk="1" hangingPunct="1"/>
            <a:r>
              <a:rPr lang="en-US" sz="3600">
                <a:latin typeface="Gill Sans MT" charset="0"/>
              </a:rPr>
              <a:t>What</a:t>
            </a:r>
            <a:r>
              <a:rPr lang="ja-JP" altLang="en-US" sz="3600">
                <a:latin typeface="Gill Sans MT" charset="0"/>
              </a:rPr>
              <a:t>’</a:t>
            </a:r>
            <a:r>
              <a:rPr lang="en-US" altLang="ja-JP" sz="3600">
                <a:latin typeface="Gill Sans MT" charset="0"/>
              </a:rPr>
              <a:t>s the Internet: </a:t>
            </a:r>
            <a:r>
              <a:rPr lang="ja-JP" altLang="en-US" sz="3600">
                <a:latin typeface="Gill Sans MT" charset="0"/>
              </a:rPr>
              <a:t>“</a:t>
            </a:r>
            <a:r>
              <a:rPr lang="en-US" altLang="ja-JP" sz="3600">
                <a:latin typeface="Gill Sans MT" charset="0"/>
              </a:rPr>
              <a:t>nuts and bolts</a:t>
            </a:r>
            <a:r>
              <a:rPr lang="ja-JP" altLang="en-US" sz="3600">
                <a:latin typeface="Gill Sans MT" charset="0"/>
              </a:rPr>
              <a:t>”</a:t>
            </a:r>
            <a:r>
              <a:rPr lang="en-US" altLang="ja-JP" sz="3600">
                <a:latin typeface="Gill Sans MT" charset="0"/>
              </a:rPr>
              <a:t> view</a:t>
            </a:r>
            <a:endParaRPr lang="en-US">
              <a:latin typeface="Gill Sans MT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657350" y="1436688"/>
            <a:ext cx="3779838" cy="1271587"/>
          </a:xfrm>
        </p:spPr>
        <p:txBody>
          <a:bodyPr>
            <a:normAutofit fontScale="77500" lnSpcReduction="20000"/>
          </a:bodyPr>
          <a:lstStyle/>
          <a:p>
            <a:pPr marL="231775" indent="-231775" eaLnBrk="1" hangingPunct="1">
              <a:spcBef>
                <a:spcPct val="15000"/>
              </a:spcBef>
              <a:buSzPct val="75000"/>
            </a:pPr>
            <a:r>
              <a:rPr lang="en-US" sz="2400">
                <a:latin typeface="Gill Sans MT" charset="0"/>
              </a:rPr>
              <a:t>millions of connected computing devices: </a:t>
            </a:r>
          </a:p>
          <a:p>
            <a:pPr marL="631825" lvl="1" indent="-231775" eaLnBrk="1" hangingPunct="1">
              <a:spcBef>
                <a:spcPct val="15000"/>
              </a:spcBef>
              <a:buSzPct val="75000"/>
            </a:pPr>
            <a:r>
              <a:rPr lang="en-US" i="1">
                <a:solidFill>
                  <a:srgbClr val="CC0000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hosts </a:t>
            </a:r>
            <a:r>
              <a:rPr lang="en-US" i="1">
                <a:latin typeface="Gill Sans MT" charset="0"/>
                <a:ea typeface="ＭＳ Ｐゴシック" charset="0"/>
                <a:cs typeface="ＭＳ Ｐゴシック" charset="0"/>
              </a:rPr>
              <a:t>=</a:t>
            </a:r>
            <a:r>
              <a:rPr lang="en-US" i="1">
                <a:solidFill>
                  <a:srgbClr val="CC0000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 end systems</a:t>
            </a:r>
            <a:r>
              <a:rPr lang="en-US" i="1">
                <a:solidFill>
                  <a:srgbClr val="FF0000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 </a:t>
            </a:r>
          </a:p>
          <a:p>
            <a:pPr marL="631825" lvl="1" indent="-231775" eaLnBrk="1" hangingPunct="1">
              <a:buSzPct val="75000"/>
            </a:pPr>
            <a:r>
              <a:rPr lang="en-US">
                <a:latin typeface="Gill Sans MT" charset="0"/>
                <a:cs typeface="Arial" charset="0"/>
              </a:rPr>
              <a:t>running </a:t>
            </a:r>
            <a:r>
              <a:rPr lang="en-US" i="1">
                <a:solidFill>
                  <a:srgbClr val="CC0000"/>
                </a:solidFill>
                <a:latin typeface="Gill Sans MT" charset="0"/>
                <a:cs typeface="Arial" charset="0"/>
              </a:rPr>
              <a:t>network apps</a:t>
            </a:r>
            <a:endParaRPr lang="en-US">
              <a:solidFill>
                <a:srgbClr val="CC0000"/>
              </a:solidFill>
              <a:latin typeface="Gill Sans MT" charset="0"/>
              <a:cs typeface="Arial" charset="0"/>
            </a:endParaRPr>
          </a:p>
        </p:txBody>
      </p:sp>
      <p:sp>
        <p:nvSpPr>
          <p:cNvPr id="4766" name="Rectangle 670"/>
          <p:cNvSpPr>
            <a:spLocks noChangeArrowheads="1"/>
          </p:cNvSpPr>
          <p:nvPr/>
        </p:nvSpPr>
        <p:spPr bwMode="auto">
          <a:xfrm>
            <a:off x="1695450" y="3152775"/>
            <a:ext cx="3368675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Char char="v"/>
            </a:pPr>
            <a:r>
              <a:rPr lang="en-US" i="1">
                <a:solidFill>
                  <a:srgbClr val="CC0000"/>
                </a:solidFill>
                <a:latin typeface="Gill Sans MT" charset="0"/>
              </a:rPr>
              <a:t>communication links</a:t>
            </a:r>
            <a:endParaRPr lang="en-US">
              <a:solidFill>
                <a:srgbClr val="CC0000"/>
              </a:solidFill>
              <a:latin typeface="Gill Sans MT" charset="0"/>
            </a:endParaRPr>
          </a:p>
          <a:p>
            <a:pPr marL="747713" lvl="1" indent="-285750">
              <a:lnSpc>
                <a:spcPct val="80000"/>
              </a:lnSpc>
              <a:spcBef>
                <a:spcPct val="10000"/>
              </a:spcBef>
              <a:buClr>
                <a:srgbClr val="000099"/>
              </a:buClr>
              <a:buFont typeface="Wingdings" charset="0"/>
              <a:buChar char="§"/>
            </a:pPr>
            <a:r>
              <a:rPr lang="en-US">
                <a:latin typeface="Gill Sans MT" charset="0"/>
              </a:rPr>
              <a:t>fiber, copper, radio, satellite</a:t>
            </a:r>
          </a:p>
          <a:p>
            <a:pPr marL="747713" lvl="1" indent="-285750">
              <a:lnSpc>
                <a:spcPct val="80000"/>
              </a:lnSpc>
              <a:spcBef>
                <a:spcPct val="10000"/>
              </a:spcBef>
              <a:buClr>
                <a:srgbClr val="000099"/>
              </a:buClr>
              <a:buFont typeface="Wingdings" charset="0"/>
              <a:buChar char="§"/>
            </a:pPr>
            <a:r>
              <a:rPr lang="en-US">
                <a:latin typeface="Gill Sans MT" charset="0"/>
              </a:rPr>
              <a:t>transmission rate: </a:t>
            </a:r>
            <a:r>
              <a:rPr lang="en-US" i="1">
                <a:solidFill>
                  <a:srgbClr val="CC0000"/>
                </a:solidFill>
                <a:latin typeface="Gill Sans MT" charset="0"/>
              </a:rPr>
              <a:t>bandwidth</a:t>
            </a:r>
            <a:endParaRPr lang="en-US">
              <a:solidFill>
                <a:srgbClr val="CC0000"/>
              </a:solidFill>
              <a:latin typeface="Gill Sans MT" charset="0"/>
            </a:endParaRPr>
          </a:p>
        </p:txBody>
      </p:sp>
      <p:sp>
        <p:nvSpPr>
          <p:cNvPr id="4767" name="Rectangle 671"/>
          <p:cNvSpPr>
            <a:spLocks noChangeArrowheads="1"/>
          </p:cNvSpPr>
          <p:nvPr/>
        </p:nvSpPr>
        <p:spPr bwMode="auto">
          <a:xfrm>
            <a:off x="1811338" y="5307013"/>
            <a:ext cx="3779837" cy="155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Char char="v"/>
            </a:pPr>
            <a:r>
              <a:rPr lang="en-US" i="1">
                <a:solidFill>
                  <a:srgbClr val="CC0000"/>
                </a:solidFill>
                <a:latin typeface="Gill Sans MT" charset="0"/>
              </a:rPr>
              <a:t>Packet switches:</a:t>
            </a:r>
            <a:r>
              <a:rPr lang="en-US">
                <a:latin typeface="Gill Sans MT" charset="0"/>
              </a:rPr>
              <a:t> forward packets (chunks of data)</a:t>
            </a:r>
          </a:p>
          <a:p>
            <a:pPr marL="688975" lvl="1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Char char="§"/>
            </a:pPr>
            <a:r>
              <a:rPr lang="en-US" i="1">
                <a:solidFill>
                  <a:srgbClr val="C00000"/>
                </a:solidFill>
                <a:latin typeface="Gill Sans MT" charset="0"/>
              </a:rPr>
              <a:t>routers</a:t>
            </a:r>
            <a:r>
              <a:rPr lang="en-US">
                <a:latin typeface="Gill Sans MT" charset="0"/>
              </a:rPr>
              <a:t> and </a:t>
            </a:r>
            <a:r>
              <a:rPr lang="en-US" i="1">
                <a:solidFill>
                  <a:srgbClr val="C00000"/>
                </a:solidFill>
                <a:latin typeface="Gill Sans MT" charset="0"/>
              </a:rPr>
              <a:t>switches</a:t>
            </a:r>
          </a:p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</a:pPr>
            <a:endParaRPr lang="en-US">
              <a:latin typeface="Gill Sans MT" charset="0"/>
            </a:endParaRPr>
          </a:p>
        </p:txBody>
      </p:sp>
      <p:grpSp>
        <p:nvGrpSpPr>
          <p:cNvPr id="2" name="Group 842"/>
          <p:cNvGrpSpPr>
            <a:grpSpLocks/>
          </p:cNvGrpSpPr>
          <p:nvPr/>
        </p:nvGrpSpPr>
        <p:grpSpPr bwMode="auto">
          <a:xfrm>
            <a:off x="338138" y="3454400"/>
            <a:ext cx="1573212" cy="1060450"/>
            <a:chOff x="98" y="2320"/>
            <a:chExt cx="991" cy="668"/>
          </a:xfrm>
        </p:grpSpPr>
        <p:sp>
          <p:nvSpPr>
            <p:cNvPr id="35260" name="Text Box 666"/>
            <p:cNvSpPr txBox="1">
              <a:spLocks noChangeArrowheads="1"/>
            </p:cNvSpPr>
            <p:nvPr/>
          </p:nvSpPr>
          <p:spPr bwMode="auto">
            <a:xfrm>
              <a:off x="564" y="2728"/>
              <a:ext cx="383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75000"/>
                </a:lnSpc>
              </a:pPr>
              <a:r>
                <a:rPr lang="en-US" sz="1400"/>
                <a:t>wired</a:t>
              </a:r>
            </a:p>
            <a:p>
              <a:pPr>
                <a:lnSpc>
                  <a:spcPct val="75000"/>
                </a:lnSpc>
              </a:pPr>
              <a:r>
                <a:rPr lang="en-US" sz="1400"/>
                <a:t>links</a:t>
              </a:r>
            </a:p>
          </p:txBody>
        </p:sp>
        <p:sp>
          <p:nvSpPr>
            <p:cNvPr id="35261" name="Text Box 669"/>
            <p:cNvSpPr txBox="1">
              <a:spLocks noChangeArrowheads="1"/>
            </p:cNvSpPr>
            <p:nvPr/>
          </p:nvSpPr>
          <p:spPr bwMode="auto">
            <a:xfrm>
              <a:off x="569" y="2465"/>
              <a:ext cx="520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75000"/>
                </a:lnSpc>
              </a:pPr>
              <a:r>
                <a:rPr lang="en-US" sz="1400"/>
                <a:t>wireless</a:t>
              </a:r>
            </a:p>
            <a:p>
              <a:pPr>
                <a:lnSpc>
                  <a:spcPct val="75000"/>
                </a:lnSpc>
              </a:pPr>
              <a:r>
                <a:rPr lang="en-US" sz="1400"/>
                <a:t>links</a:t>
              </a:r>
            </a:p>
          </p:txBody>
        </p:sp>
        <p:grpSp>
          <p:nvGrpSpPr>
            <p:cNvPr id="35262" name="Group 819"/>
            <p:cNvGrpSpPr>
              <a:grpSpLocks/>
            </p:cNvGrpSpPr>
            <p:nvPr/>
          </p:nvGrpSpPr>
          <p:grpSpPr bwMode="auto">
            <a:xfrm>
              <a:off x="385" y="2320"/>
              <a:ext cx="201" cy="282"/>
              <a:chOff x="742" y="2409"/>
              <a:chExt cx="576" cy="881"/>
            </a:xfrm>
          </p:grpSpPr>
          <p:grpSp>
            <p:nvGrpSpPr>
              <p:cNvPr id="35267" name="Group 820"/>
              <p:cNvGrpSpPr>
                <a:grpSpLocks/>
              </p:cNvGrpSpPr>
              <p:nvPr/>
            </p:nvGrpSpPr>
            <p:grpSpPr bwMode="auto">
              <a:xfrm>
                <a:off x="832" y="2643"/>
                <a:ext cx="376" cy="647"/>
                <a:chOff x="3130" y="3288"/>
                <a:chExt cx="410" cy="742"/>
              </a:xfrm>
            </p:grpSpPr>
            <p:sp>
              <p:nvSpPr>
                <p:cNvPr id="35270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271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272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273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274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275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276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277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278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279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280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281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282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283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284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pic>
            <p:nvPicPr>
              <p:cNvPr id="35268" name="Picture 836" descr="cell_tower_radiation copy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2" y="2409"/>
                <a:ext cx="576" cy="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269" name="Oval 837"/>
              <p:cNvSpPr>
                <a:spLocks noChangeArrowheads="1"/>
              </p:cNvSpPr>
              <p:nvPr/>
            </p:nvSpPr>
            <p:spPr bwMode="auto">
              <a:xfrm>
                <a:off x="986" y="2596"/>
                <a:ext cx="66" cy="69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263" name="Group 838"/>
            <p:cNvGrpSpPr>
              <a:grpSpLocks/>
            </p:cNvGrpSpPr>
            <p:nvPr/>
          </p:nvGrpSpPr>
          <p:grpSpPr bwMode="auto">
            <a:xfrm>
              <a:off x="98" y="2444"/>
              <a:ext cx="355" cy="265"/>
              <a:chOff x="2967" y="478"/>
              <a:chExt cx="788" cy="625"/>
            </a:xfrm>
          </p:grpSpPr>
          <p:pic>
            <p:nvPicPr>
              <p:cNvPr id="35265" name="Picture 839" descr="access_point_stylized_small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266" name="Picture 840" descr="antenna_radiation_stylized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5264" name="Line 841"/>
            <p:cNvSpPr>
              <a:spLocks noChangeShapeType="1"/>
            </p:cNvSpPr>
            <p:nvPr/>
          </p:nvSpPr>
          <p:spPr bwMode="auto">
            <a:xfrm>
              <a:off x="288" y="2830"/>
              <a:ext cx="26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852"/>
          <p:cNvGrpSpPr>
            <a:grpSpLocks/>
          </p:cNvGrpSpPr>
          <p:nvPr/>
        </p:nvGrpSpPr>
        <p:grpSpPr bwMode="auto">
          <a:xfrm>
            <a:off x="633413" y="5457825"/>
            <a:ext cx="646112" cy="477838"/>
            <a:chOff x="293" y="3440"/>
            <a:chExt cx="407" cy="301"/>
          </a:xfrm>
        </p:grpSpPr>
        <p:sp>
          <p:nvSpPr>
            <p:cNvPr id="35250" name="Text Box 662"/>
            <p:cNvSpPr txBox="1">
              <a:spLocks noChangeArrowheads="1"/>
            </p:cNvSpPr>
            <p:nvPr/>
          </p:nvSpPr>
          <p:spPr bwMode="auto">
            <a:xfrm>
              <a:off x="293" y="3549"/>
              <a:ext cx="40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router</a:t>
              </a:r>
            </a:p>
          </p:txBody>
        </p:sp>
        <p:grpSp>
          <p:nvGrpSpPr>
            <p:cNvPr id="35251" name="Group 843"/>
            <p:cNvGrpSpPr>
              <a:grpSpLocks/>
            </p:cNvGrpSpPr>
            <p:nvPr/>
          </p:nvGrpSpPr>
          <p:grpSpPr bwMode="auto">
            <a:xfrm>
              <a:off x="337" y="3440"/>
              <a:ext cx="306" cy="128"/>
              <a:chOff x="4650" y="1129"/>
              <a:chExt cx="246" cy="95"/>
            </a:xfrm>
          </p:grpSpPr>
          <p:sp>
            <p:nvSpPr>
              <p:cNvPr id="35252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35253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35254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35255" name="Group 847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5258" name="Freeform 84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259" name="Freeform 84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5256" name="Line 850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57" name="Line 851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34824" name="Picture 853" descr="underline_bas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846138"/>
            <a:ext cx="8228013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825" name="Group 1"/>
          <p:cNvGrpSpPr>
            <a:grpSpLocks/>
          </p:cNvGrpSpPr>
          <p:nvPr/>
        </p:nvGrpSpPr>
        <p:grpSpPr bwMode="auto">
          <a:xfrm>
            <a:off x="5202238" y="1384300"/>
            <a:ext cx="3551237" cy="4743450"/>
            <a:chOff x="5202238" y="1384300"/>
            <a:chExt cx="3551237" cy="4743450"/>
          </a:xfrm>
        </p:grpSpPr>
        <p:sp>
          <p:nvSpPr>
            <p:cNvPr id="34895" name="Freeform 415"/>
            <p:cNvSpPr>
              <a:spLocks/>
            </p:cNvSpPr>
            <p:nvPr/>
          </p:nvSpPr>
          <p:spPr bwMode="auto">
            <a:xfrm>
              <a:off x="7004050" y="3527425"/>
              <a:ext cx="1314450" cy="674688"/>
            </a:xfrm>
            <a:custGeom>
              <a:avLst/>
              <a:gdLst>
                <a:gd name="T0" fmla="*/ 2147483647 w 828"/>
                <a:gd name="T1" fmla="*/ 2147483647 h 425"/>
                <a:gd name="T2" fmla="*/ 2147483647 w 828"/>
                <a:gd name="T3" fmla="*/ 2147483647 h 425"/>
                <a:gd name="T4" fmla="*/ 2147483647 w 828"/>
                <a:gd name="T5" fmla="*/ 2147483647 h 425"/>
                <a:gd name="T6" fmla="*/ 2147483647 w 828"/>
                <a:gd name="T7" fmla="*/ 2147483647 h 425"/>
                <a:gd name="T8" fmla="*/ 2147483647 w 828"/>
                <a:gd name="T9" fmla="*/ 2147483647 h 425"/>
                <a:gd name="T10" fmla="*/ 2147483647 w 828"/>
                <a:gd name="T11" fmla="*/ 2147483647 h 425"/>
                <a:gd name="T12" fmla="*/ 2147483647 w 828"/>
                <a:gd name="T13" fmla="*/ 2147483647 h 425"/>
                <a:gd name="T14" fmla="*/ 2147483647 w 828"/>
                <a:gd name="T15" fmla="*/ 2147483647 h 425"/>
                <a:gd name="T16" fmla="*/ 2147483647 w 828"/>
                <a:gd name="T17" fmla="*/ 2147483647 h 425"/>
                <a:gd name="T18" fmla="*/ 2147483647 w 828"/>
                <a:gd name="T19" fmla="*/ 2147483647 h 425"/>
                <a:gd name="T20" fmla="*/ 2147483647 w 828"/>
                <a:gd name="T21" fmla="*/ 2147483647 h 425"/>
                <a:gd name="T22" fmla="*/ 2147483647 w 828"/>
                <a:gd name="T23" fmla="*/ 2147483647 h 4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8"/>
                <a:gd name="T37" fmla="*/ 0 h 425"/>
                <a:gd name="T38" fmla="*/ 828 w 828"/>
                <a:gd name="T39" fmla="*/ 425 h 4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96" name="Freeform 416"/>
            <p:cNvSpPr>
              <a:spLocks/>
            </p:cNvSpPr>
            <p:nvPr/>
          </p:nvSpPr>
          <p:spPr bwMode="auto">
            <a:xfrm>
              <a:off x="7023100" y="2001838"/>
              <a:ext cx="1730375" cy="1125538"/>
            </a:xfrm>
            <a:custGeom>
              <a:avLst/>
              <a:gdLst>
                <a:gd name="T0" fmla="*/ 2147483647 w 765"/>
                <a:gd name="T1" fmla="*/ 2147483647 h 459"/>
                <a:gd name="T2" fmla="*/ 2147483647 w 765"/>
                <a:gd name="T3" fmla="*/ 2147483647 h 459"/>
                <a:gd name="T4" fmla="*/ 2147483647 w 765"/>
                <a:gd name="T5" fmla="*/ 2147483647 h 459"/>
                <a:gd name="T6" fmla="*/ 2147483647 w 765"/>
                <a:gd name="T7" fmla="*/ 2147483647 h 459"/>
                <a:gd name="T8" fmla="*/ 2147483647 w 765"/>
                <a:gd name="T9" fmla="*/ 2147483647 h 459"/>
                <a:gd name="T10" fmla="*/ 2147483647 w 765"/>
                <a:gd name="T11" fmla="*/ 2147483647 h 459"/>
                <a:gd name="T12" fmla="*/ 2147483647 w 765"/>
                <a:gd name="T13" fmla="*/ 2147483647 h 459"/>
                <a:gd name="T14" fmla="*/ 2147483647 w 765"/>
                <a:gd name="T15" fmla="*/ 2147483647 h 459"/>
                <a:gd name="T16" fmla="*/ 2147483647 w 765"/>
                <a:gd name="T17" fmla="*/ 2147483647 h 459"/>
                <a:gd name="T18" fmla="*/ 2147483647 w 765"/>
                <a:gd name="T19" fmla="*/ 2147483647 h 459"/>
                <a:gd name="T20" fmla="*/ 2147483647 w 765"/>
                <a:gd name="T21" fmla="*/ 2147483647 h 459"/>
                <a:gd name="T22" fmla="*/ 2147483647 w 765"/>
                <a:gd name="T23" fmla="*/ 2147483647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65"/>
                <a:gd name="T37" fmla="*/ 0 h 459"/>
                <a:gd name="T38" fmla="*/ 765 w 765"/>
                <a:gd name="T39" fmla="*/ 459 h 4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97" name="Freeform 417"/>
            <p:cNvSpPr>
              <a:spLocks/>
            </p:cNvSpPr>
            <p:nvPr/>
          </p:nvSpPr>
          <p:spPr bwMode="auto">
            <a:xfrm>
              <a:off x="5202238" y="1709738"/>
              <a:ext cx="1736725" cy="107156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4898" name="Group 418"/>
            <p:cNvGrpSpPr>
              <a:grpSpLocks/>
            </p:cNvGrpSpPr>
            <p:nvPr/>
          </p:nvGrpSpPr>
          <p:grpSpPr bwMode="auto">
            <a:xfrm>
              <a:off x="5278438" y="2974975"/>
              <a:ext cx="1458912" cy="933450"/>
              <a:chOff x="2889" y="1631"/>
              <a:chExt cx="980" cy="743"/>
            </a:xfrm>
          </p:grpSpPr>
          <p:sp>
            <p:nvSpPr>
              <p:cNvPr id="35248" name="Rectangle 419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49" name="AutoShape 420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CCFF"/>
                  </a:solidFill>
                </a:endParaRPr>
              </a:p>
            </p:txBody>
          </p:sp>
        </p:grpSp>
        <p:sp>
          <p:nvSpPr>
            <p:cNvPr id="34899" name="Line 421"/>
            <p:cNvSpPr>
              <a:spLocks noChangeShapeType="1"/>
            </p:cNvSpPr>
            <p:nvPr/>
          </p:nvSpPr>
          <p:spPr bwMode="auto">
            <a:xfrm>
              <a:off x="7396163" y="3813175"/>
              <a:ext cx="163512" cy="1206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00" name="Line 422"/>
            <p:cNvSpPr>
              <a:spLocks noChangeShapeType="1"/>
            </p:cNvSpPr>
            <p:nvPr/>
          </p:nvSpPr>
          <p:spPr bwMode="auto">
            <a:xfrm>
              <a:off x="7493000" y="3733800"/>
              <a:ext cx="279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01" name="Line 423"/>
            <p:cNvSpPr>
              <a:spLocks noChangeShapeType="1"/>
            </p:cNvSpPr>
            <p:nvPr/>
          </p:nvSpPr>
          <p:spPr bwMode="auto">
            <a:xfrm flipV="1">
              <a:off x="7729538" y="3819525"/>
              <a:ext cx="134937" cy="1047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02" name="Line 424"/>
            <p:cNvSpPr>
              <a:spLocks noChangeShapeType="1"/>
            </p:cNvSpPr>
            <p:nvPr/>
          </p:nvSpPr>
          <p:spPr bwMode="auto">
            <a:xfrm>
              <a:off x="6427788" y="3740150"/>
              <a:ext cx="6794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03" name="Line 425"/>
            <p:cNvSpPr>
              <a:spLocks noChangeShapeType="1"/>
            </p:cNvSpPr>
            <p:nvPr/>
          </p:nvSpPr>
          <p:spPr bwMode="auto">
            <a:xfrm>
              <a:off x="6723063" y="2587625"/>
              <a:ext cx="509587" cy="3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04" name="Line 426"/>
            <p:cNvSpPr>
              <a:spLocks noChangeShapeType="1"/>
            </p:cNvSpPr>
            <p:nvPr/>
          </p:nvSpPr>
          <p:spPr bwMode="auto">
            <a:xfrm>
              <a:off x="6289675" y="2403475"/>
              <a:ext cx="152400" cy="95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05" name="Freeform 427"/>
            <p:cNvSpPr>
              <a:spLocks/>
            </p:cNvSpPr>
            <p:nvPr/>
          </p:nvSpPr>
          <p:spPr bwMode="auto">
            <a:xfrm>
              <a:off x="5497513" y="4378325"/>
              <a:ext cx="3079750" cy="1665288"/>
            </a:xfrm>
            <a:custGeom>
              <a:avLst/>
              <a:gdLst>
                <a:gd name="T0" fmla="*/ 2147483647 w 1940"/>
                <a:gd name="T1" fmla="*/ 2147483647 h 1049"/>
                <a:gd name="T2" fmla="*/ 2147483647 w 1940"/>
                <a:gd name="T3" fmla="*/ 2147483647 h 1049"/>
                <a:gd name="T4" fmla="*/ 2147483647 w 1940"/>
                <a:gd name="T5" fmla="*/ 2147483647 h 1049"/>
                <a:gd name="T6" fmla="*/ 2147483647 w 1940"/>
                <a:gd name="T7" fmla="*/ 2147483647 h 1049"/>
                <a:gd name="T8" fmla="*/ 2147483647 w 1940"/>
                <a:gd name="T9" fmla="*/ 2147483647 h 1049"/>
                <a:gd name="T10" fmla="*/ 2147483647 w 1940"/>
                <a:gd name="T11" fmla="*/ 2147483647 h 1049"/>
                <a:gd name="T12" fmla="*/ 2147483647 w 1940"/>
                <a:gd name="T13" fmla="*/ 2147483647 h 1049"/>
                <a:gd name="T14" fmla="*/ 2147483647 w 1940"/>
                <a:gd name="T15" fmla="*/ 2147483647 h 1049"/>
                <a:gd name="T16" fmla="*/ 2147483647 w 1940"/>
                <a:gd name="T17" fmla="*/ 2147483647 h 1049"/>
                <a:gd name="T18" fmla="*/ 2147483647 w 1940"/>
                <a:gd name="T19" fmla="*/ 2147483647 h 1049"/>
                <a:gd name="T20" fmla="*/ 2147483647 w 1940"/>
                <a:gd name="T21" fmla="*/ 2147483647 h 1049"/>
                <a:gd name="T22" fmla="*/ 2147483647 w 1940"/>
                <a:gd name="T23" fmla="*/ 2147483647 h 1049"/>
                <a:gd name="T24" fmla="*/ 2147483647 w 1940"/>
                <a:gd name="T25" fmla="*/ 2147483647 h 1049"/>
                <a:gd name="T26" fmla="*/ 2147483647 w 1940"/>
                <a:gd name="T27" fmla="*/ 2147483647 h 1049"/>
                <a:gd name="T28" fmla="*/ 2147483647 w 1940"/>
                <a:gd name="T29" fmla="*/ 2147483647 h 1049"/>
                <a:gd name="T30" fmla="*/ 2147483647 w 1940"/>
                <a:gd name="T31" fmla="*/ 2147483647 h 10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40"/>
                <a:gd name="T49" fmla="*/ 0 h 1049"/>
                <a:gd name="T50" fmla="*/ 1940 w 1940"/>
                <a:gd name="T51" fmla="*/ 1049 h 10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40" h="1049">
                  <a:moveTo>
                    <a:pt x="952" y="26"/>
                  </a:moveTo>
                  <a:cubicBezTo>
                    <a:pt x="867" y="45"/>
                    <a:pt x="832" y="118"/>
                    <a:pt x="755" y="125"/>
                  </a:cubicBezTo>
                  <a:cubicBezTo>
                    <a:pt x="678" y="132"/>
                    <a:pt x="587" y="72"/>
                    <a:pt x="488" y="68"/>
                  </a:cubicBezTo>
                  <a:cubicBezTo>
                    <a:pt x="389" y="64"/>
                    <a:pt x="237" y="48"/>
                    <a:pt x="158" y="101"/>
                  </a:cubicBezTo>
                  <a:cubicBezTo>
                    <a:pt x="79" y="154"/>
                    <a:pt x="28" y="298"/>
                    <a:pt x="14" y="389"/>
                  </a:cubicBezTo>
                  <a:cubicBezTo>
                    <a:pt x="0" y="480"/>
                    <a:pt x="25" y="595"/>
                    <a:pt x="71" y="648"/>
                  </a:cubicBezTo>
                  <a:cubicBezTo>
                    <a:pt x="117" y="701"/>
                    <a:pt x="205" y="665"/>
                    <a:pt x="288" y="706"/>
                  </a:cubicBezTo>
                  <a:cubicBezTo>
                    <a:pt x="371" y="747"/>
                    <a:pt x="450" y="842"/>
                    <a:pt x="568" y="893"/>
                  </a:cubicBezTo>
                  <a:cubicBezTo>
                    <a:pt x="686" y="944"/>
                    <a:pt x="852" y="991"/>
                    <a:pt x="996" y="1014"/>
                  </a:cubicBezTo>
                  <a:cubicBezTo>
                    <a:pt x="1140" y="1036"/>
                    <a:pt x="1309" y="1049"/>
                    <a:pt x="1433" y="1031"/>
                  </a:cubicBezTo>
                  <a:cubicBezTo>
                    <a:pt x="1557" y="1012"/>
                    <a:pt x="1657" y="960"/>
                    <a:pt x="1739" y="907"/>
                  </a:cubicBezTo>
                  <a:cubicBezTo>
                    <a:pt x="1821" y="855"/>
                    <a:pt x="1906" y="824"/>
                    <a:pt x="1923" y="714"/>
                  </a:cubicBezTo>
                  <a:cubicBezTo>
                    <a:pt x="1940" y="604"/>
                    <a:pt x="1898" y="350"/>
                    <a:pt x="1839" y="251"/>
                  </a:cubicBezTo>
                  <a:cubicBezTo>
                    <a:pt x="1780" y="151"/>
                    <a:pt x="1662" y="153"/>
                    <a:pt x="1566" y="114"/>
                  </a:cubicBezTo>
                  <a:cubicBezTo>
                    <a:pt x="1470" y="76"/>
                    <a:pt x="1365" y="30"/>
                    <a:pt x="1263" y="15"/>
                  </a:cubicBezTo>
                  <a:cubicBezTo>
                    <a:pt x="1161" y="0"/>
                    <a:pt x="1037" y="8"/>
                    <a:pt x="952" y="26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06" name="Line 428"/>
            <p:cNvSpPr>
              <a:spLocks noChangeShapeType="1"/>
            </p:cNvSpPr>
            <p:nvPr/>
          </p:nvSpPr>
          <p:spPr bwMode="auto">
            <a:xfrm rot="-5400000">
              <a:off x="7845425" y="5159376"/>
              <a:ext cx="523875" cy="1397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07" name="Line 429"/>
            <p:cNvSpPr>
              <a:spLocks noChangeShapeType="1"/>
            </p:cNvSpPr>
            <p:nvPr/>
          </p:nvSpPr>
          <p:spPr bwMode="auto">
            <a:xfrm rot="5400000" flipV="1">
              <a:off x="7991475" y="5440363"/>
              <a:ext cx="3175" cy="8572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08" name="Line 430"/>
            <p:cNvSpPr>
              <a:spLocks noChangeShapeType="1"/>
            </p:cNvSpPr>
            <p:nvPr/>
          </p:nvSpPr>
          <p:spPr bwMode="auto">
            <a:xfrm rot="-5400000">
              <a:off x="8177213" y="5116513"/>
              <a:ext cx="0" cy="1143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09" name="Line 431"/>
            <p:cNvSpPr>
              <a:spLocks noChangeShapeType="1"/>
            </p:cNvSpPr>
            <p:nvPr/>
          </p:nvSpPr>
          <p:spPr bwMode="auto">
            <a:xfrm>
              <a:off x="7358063" y="4697413"/>
              <a:ext cx="390525" cy="184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10" name="Line 432"/>
            <p:cNvSpPr>
              <a:spLocks noChangeShapeType="1"/>
            </p:cNvSpPr>
            <p:nvPr/>
          </p:nvSpPr>
          <p:spPr bwMode="auto">
            <a:xfrm flipV="1">
              <a:off x="6737350" y="4684713"/>
              <a:ext cx="322263" cy="1984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11" name="Line 433"/>
            <p:cNvSpPr>
              <a:spLocks noChangeShapeType="1"/>
            </p:cNvSpPr>
            <p:nvPr/>
          </p:nvSpPr>
          <p:spPr bwMode="auto">
            <a:xfrm flipV="1">
              <a:off x="6780213" y="4976813"/>
              <a:ext cx="9715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12" name="Line 435"/>
            <p:cNvSpPr>
              <a:spLocks noChangeShapeType="1"/>
            </p:cNvSpPr>
            <p:nvPr/>
          </p:nvSpPr>
          <p:spPr bwMode="auto">
            <a:xfrm>
              <a:off x="6100763" y="4773613"/>
              <a:ext cx="263525" cy="85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13" name="Line 436"/>
            <p:cNvSpPr>
              <a:spLocks noChangeShapeType="1"/>
            </p:cNvSpPr>
            <p:nvPr/>
          </p:nvSpPr>
          <p:spPr bwMode="auto">
            <a:xfrm flipV="1">
              <a:off x="5842000" y="4983163"/>
              <a:ext cx="412750" cy="127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14" name="Line 439"/>
            <p:cNvSpPr>
              <a:spLocks noChangeShapeType="1"/>
            </p:cNvSpPr>
            <p:nvPr/>
          </p:nvSpPr>
          <p:spPr bwMode="auto">
            <a:xfrm flipH="1">
              <a:off x="6267450" y="5070475"/>
              <a:ext cx="142875" cy="1984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15" name="Line 440"/>
            <p:cNvSpPr>
              <a:spLocks noChangeShapeType="1"/>
            </p:cNvSpPr>
            <p:nvPr/>
          </p:nvSpPr>
          <p:spPr bwMode="auto">
            <a:xfrm flipH="1" flipV="1">
              <a:off x="6588125" y="5097463"/>
              <a:ext cx="74613" cy="1730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16" name="Line 441"/>
            <p:cNvSpPr>
              <a:spLocks noChangeShapeType="1"/>
            </p:cNvSpPr>
            <p:nvPr/>
          </p:nvSpPr>
          <p:spPr bwMode="auto">
            <a:xfrm>
              <a:off x="6743700" y="5053013"/>
              <a:ext cx="503238" cy="2698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17" name="Line 443"/>
            <p:cNvSpPr>
              <a:spLocks noChangeShapeType="1"/>
            </p:cNvSpPr>
            <p:nvPr/>
          </p:nvSpPr>
          <p:spPr bwMode="auto">
            <a:xfrm>
              <a:off x="6281738" y="3522663"/>
              <a:ext cx="0" cy="1317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18" name="Line 444"/>
            <p:cNvSpPr>
              <a:spLocks noChangeShapeType="1"/>
            </p:cNvSpPr>
            <p:nvPr/>
          </p:nvSpPr>
          <p:spPr bwMode="auto">
            <a:xfrm flipV="1">
              <a:off x="7577138" y="2492375"/>
              <a:ext cx="123825" cy="873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19" name="Line 445"/>
            <p:cNvSpPr>
              <a:spLocks noChangeShapeType="1"/>
            </p:cNvSpPr>
            <p:nvPr/>
          </p:nvSpPr>
          <p:spPr bwMode="auto">
            <a:xfrm>
              <a:off x="7405688" y="2665413"/>
              <a:ext cx="0" cy="825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20" name="Line 446"/>
            <p:cNvSpPr>
              <a:spLocks noChangeShapeType="1"/>
            </p:cNvSpPr>
            <p:nvPr/>
          </p:nvSpPr>
          <p:spPr bwMode="auto">
            <a:xfrm flipV="1">
              <a:off x="7577138" y="2562225"/>
              <a:ext cx="263525" cy="288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21" name="Line 447"/>
            <p:cNvSpPr>
              <a:spLocks noChangeShapeType="1"/>
            </p:cNvSpPr>
            <p:nvPr/>
          </p:nvSpPr>
          <p:spPr bwMode="auto">
            <a:xfrm>
              <a:off x="7942263" y="2560638"/>
              <a:ext cx="0" cy="196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22" name="Line 448"/>
            <p:cNvSpPr>
              <a:spLocks noChangeShapeType="1"/>
            </p:cNvSpPr>
            <p:nvPr/>
          </p:nvSpPr>
          <p:spPr bwMode="auto">
            <a:xfrm>
              <a:off x="7596188" y="2867025"/>
              <a:ext cx="188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23" name="Line 449"/>
            <p:cNvSpPr>
              <a:spLocks noChangeShapeType="1"/>
            </p:cNvSpPr>
            <p:nvPr/>
          </p:nvSpPr>
          <p:spPr bwMode="auto">
            <a:xfrm flipV="1">
              <a:off x="5891213" y="3733800"/>
              <a:ext cx="168275" cy="3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24" name="Line 450"/>
            <p:cNvSpPr>
              <a:spLocks noChangeShapeType="1"/>
            </p:cNvSpPr>
            <p:nvPr/>
          </p:nvSpPr>
          <p:spPr bwMode="auto">
            <a:xfrm>
              <a:off x="8150225" y="2857500"/>
              <a:ext cx="177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25" name="Line 451"/>
            <p:cNvSpPr>
              <a:spLocks noChangeShapeType="1"/>
            </p:cNvSpPr>
            <p:nvPr/>
          </p:nvSpPr>
          <p:spPr bwMode="auto">
            <a:xfrm flipH="1">
              <a:off x="7296150" y="2933700"/>
              <a:ext cx="98425" cy="704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26" name="Line 452"/>
            <p:cNvSpPr>
              <a:spLocks noChangeShapeType="1"/>
            </p:cNvSpPr>
            <p:nvPr/>
          </p:nvSpPr>
          <p:spPr bwMode="auto">
            <a:xfrm flipH="1">
              <a:off x="7888288" y="2933700"/>
              <a:ext cx="111125" cy="7270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27" name="Line 541"/>
            <p:cNvSpPr>
              <a:spLocks noChangeShapeType="1"/>
            </p:cNvSpPr>
            <p:nvPr/>
          </p:nvSpPr>
          <p:spPr bwMode="auto">
            <a:xfrm flipV="1">
              <a:off x="7272338" y="4075113"/>
              <a:ext cx="227012" cy="4365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4928" name="Group 590"/>
            <p:cNvGrpSpPr>
              <a:grpSpLocks/>
            </p:cNvGrpSpPr>
            <p:nvPr/>
          </p:nvGrpSpPr>
          <p:grpSpPr bwMode="auto">
            <a:xfrm flipH="1">
              <a:off x="5775325" y="4533900"/>
              <a:ext cx="414337" cy="373063"/>
              <a:chOff x="2839" y="3501"/>
              <a:chExt cx="755" cy="803"/>
            </a:xfrm>
          </p:grpSpPr>
          <p:pic>
            <p:nvPicPr>
              <p:cNvPr id="35246" name="Picture 591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247" name="Freeform 592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34929" name="Group 593"/>
            <p:cNvGrpSpPr>
              <a:grpSpLocks/>
            </p:cNvGrpSpPr>
            <p:nvPr/>
          </p:nvGrpSpPr>
          <p:grpSpPr bwMode="auto">
            <a:xfrm flipH="1">
              <a:off x="5457825" y="4954588"/>
              <a:ext cx="482600" cy="406400"/>
              <a:chOff x="2839" y="3501"/>
              <a:chExt cx="755" cy="803"/>
            </a:xfrm>
          </p:grpSpPr>
          <p:pic>
            <p:nvPicPr>
              <p:cNvPr id="35244" name="Picture 594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245" name="Freeform 595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34930" name="Group 596"/>
            <p:cNvGrpSpPr>
              <a:grpSpLocks/>
            </p:cNvGrpSpPr>
            <p:nvPr/>
          </p:nvGrpSpPr>
          <p:grpSpPr bwMode="auto">
            <a:xfrm flipH="1">
              <a:off x="5935663" y="5256213"/>
              <a:ext cx="427037" cy="349250"/>
              <a:chOff x="2839" y="3501"/>
              <a:chExt cx="755" cy="803"/>
            </a:xfrm>
          </p:grpSpPr>
          <p:pic>
            <p:nvPicPr>
              <p:cNvPr id="35242" name="Picture 597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243" name="Freeform 598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34931" name="Group 599"/>
            <p:cNvGrpSpPr>
              <a:grpSpLocks/>
            </p:cNvGrpSpPr>
            <p:nvPr/>
          </p:nvGrpSpPr>
          <p:grpSpPr bwMode="auto">
            <a:xfrm>
              <a:off x="6550025" y="5238750"/>
              <a:ext cx="427037" cy="350838"/>
              <a:chOff x="2839" y="3501"/>
              <a:chExt cx="755" cy="803"/>
            </a:xfrm>
          </p:grpSpPr>
          <p:pic>
            <p:nvPicPr>
              <p:cNvPr id="35240" name="Picture 60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241" name="Freeform 601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pic>
          <p:nvPicPr>
            <p:cNvPr id="34932" name="Picture 603" descr="car_icon_small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2063" y="1720850"/>
              <a:ext cx="849312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4933" name="Group 652"/>
            <p:cNvGrpSpPr>
              <a:grpSpLocks/>
            </p:cNvGrpSpPr>
            <p:nvPr/>
          </p:nvGrpSpPr>
          <p:grpSpPr bwMode="auto">
            <a:xfrm>
              <a:off x="5613400" y="1546225"/>
              <a:ext cx="415925" cy="385763"/>
              <a:chOff x="2751" y="1851"/>
              <a:chExt cx="462" cy="478"/>
            </a:xfrm>
          </p:grpSpPr>
          <p:pic>
            <p:nvPicPr>
              <p:cNvPr id="35238" name="Picture 653" descr="iphone_stylized_small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239" name="Picture 654" descr="antenna_radiation_stylized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4934" name="Group 665"/>
            <p:cNvGrpSpPr>
              <a:grpSpLocks/>
            </p:cNvGrpSpPr>
            <p:nvPr/>
          </p:nvGrpSpPr>
          <p:grpSpPr bwMode="auto">
            <a:xfrm>
              <a:off x="7689850" y="2395538"/>
              <a:ext cx="390525" cy="169863"/>
              <a:chOff x="4650" y="1129"/>
              <a:chExt cx="246" cy="95"/>
            </a:xfrm>
          </p:grpSpPr>
          <p:sp>
            <p:nvSpPr>
              <p:cNvPr id="35230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35231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35232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35233" name="Group 659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5236" name="Freeform 66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237" name="Freeform 66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5234" name="Line 662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35" name="Line 663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935" name="Group 666"/>
            <p:cNvGrpSpPr>
              <a:grpSpLocks/>
            </p:cNvGrpSpPr>
            <p:nvPr/>
          </p:nvGrpSpPr>
          <p:grpSpPr bwMode="auto">
            <a:xfrm>
              <a:off x="7762875" y="2757488"/>
              <a:ext cx="390525" cy="176213"/>
              <a:chOff x="4650" y="1129"/>
              <a:chExt cx="246" cy="95"/>
            </a:xfrm>
          </p:grpSpPr>
          <p:sp>
            <p:nvSpPr>
              <p:cNvPr id="35222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35223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35224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35225" name="Group 670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5228" name="Freeform 671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229" name="Freeform 672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5226" name="Line 673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27" name="Line 674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936" name="Group 675"/>
            <p:cNvGrpSpPr>
              <a:grpSpLocks/>
            </p:cNvGrpSpPr>
            <p:nvPr/>
          </p:nvGrpSpPr>
          <p:grpSpPr bwMode="auto">
            <a:xfrm>
              <a:off x="7204075" y="2493963"/>
              <a:ext cx="390525" cy="169863"/>
              <a:chOff x="4650" y="1129"/>
              <a:chExt cx="246" cy="95"/>
            </a:xfrm>
          </p:grpSpPr>
          <p:sp>
            <p:nvSpPr>
              <p:cNvPr id="35214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35215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35216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35217" name="Group 679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5220" name="Freeform 68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221" name="Freeform 68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5218" name="Line 682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19" name="Line 683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937" name="Group 684"/>
            <p:cNvGrpSpPr>
              <a:grpSpLocks/>
            </p:cNvGrpSpPr>
            <p:nvPr/>
          </p:nvGrpSpPr>
          <p:grpSpPr bwMode="auto">
            <a:xfrm>
              <a:off x="7215188" y="2757488"/>
              <a:ext cx="390525" cy="169863"/>
              <a:chOff x="4650" y="1129"/>
              <a:chExt cx="246" cy="95"/>
            </a:xfrm>
          </p:grpSpPr>
          <p:sp>
            <p:nvSpPr>
              <p:cNvPr id="35206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35207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35208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35209" name="Group 688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5212" name="Freeform 68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213" name="Freeform 69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5210" name="Line 691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11" name="Line 692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4938" name="Line 693"/>
            <p:cNvSpPr>
              <a:spLocks noChangeShapeType="1"/>
            </p:cNvSpPr>
            <p:nvPr/>
          </p:nvSpPr>
          <p:spPr bwMode="auto">
            <a:xfrm>
              <a:off x="8345488" y="2855913"/>
              <a:ext cx="17780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4939" name="Group 694"/>
            <p:cNvGrpSpPr>
              <a:grpSpLocks/>
            </p:cNvGrpSpPr>
            <p:nvPr/>
          </p:nvGrpSpPr>
          <p:grpSpPr bwMode="auto">
            <a:xfrm>
              <a:off x="7400925" y="3911600"/>
              <a:ext cx="485775" cy="203200"/>
              <a:chOff x="4650" y="1129"/>
              <a:chExt cx="246" cy="95"/>
            </a:xfrm>
          </p:grpSpPr>
          <p:sp>
            <p:nvSpPr>
              <p:cNvPr id="35198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35199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35200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35201" name="Group 698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5204" name="Freeform 69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205" name="Freeform 70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5202" name="Line 701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03" name="Line 702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940" name="Group 712"/>
            <p:cNvGrpSpPr>
              <a:grpSpLocks/>
            </p:cNvGrpSpPr>
            <p:nvPr/>
          </p:nvGrpSpPr>
          <p:grpSpPr bwMode="auto">
            <a:xfrm>
              <a:off x="7081838" y="3630613"/>
              <a:ext cx="485775" cy="203200"/>
              <a:chOff x="4650" y="1129"/>
              <a:chExt cx="246" cy="95"/>
            </a:xfrm>
          </p:grpSpPr>
          <p:sp>
            <p:nvSpPr>
              <p:cNvPr id="35190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35191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35192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35193" name="Group 716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5196" name="Freeform 717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97" name="Freeform 718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5194" name="Line 719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95" name="Line 720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941" name="Group 721"/>
            <p:cNvGrpSpPr>
              <a:grpSpLocks/>
            </p:cNvGrpSpPr>
            <p:nvPr/>
          </p:nvGrpSpPr>
          <p:grpSpPr bwMode="auto">
            <a:xfrm>
              <a:off x="7743825" y="3643313"/>
              <a:ext cx="485775" cy="203200"/>
              <a:chOff x="4650" y="1129"/>
              <a:chExt cx="246" cy="95"/>
            </a:xfrm>
          </p:grpSpPr>
          <p:sp>
            <p:nvSpPr>
              <p:cNvPr id="35182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35183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35184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35185" name="Group 725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5188" name="Freeform 72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89" name="Freeform 72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5186" name="Line 728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87" name="Line 729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942" name="Group 730"/>
            <p:cNvGrpSpPr>
              <a:grpSpLocks/>
            </p:cNvGrpSpPr>
            <p:nvPr/>
          </p:nvGrpSpPr>
          <p:grpSpPr bwMode="auto">
            <a:xfrm>
              <a:off x="6962775" y="4505325"/>
              <a:ext cx="619125" cy="242888"/>
              <a:chOff x="4650" y="1129"/>
              <a:chExt cx="246" cy="95"/>
            </a:xfrm>
          </p:grpSpPr>
          <p:sp>
            <p:nvSpPr>
              <p:cNvPr id="35174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35175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35176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35177" name="Group 734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5180" name="Freeform 735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81" name="Freeform 736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5178" name="Line 737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79" name="Line 738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943" name="Group 739"/>
            <p:cNvGrpSpPr>
              <a:grpSpLocks/>
            </p:cNvGrpSpPr>
            <p:nvPr/>
          </p:nvGrpSpPr>
          <p:grpSpPr bwMode="auto">
            <a:xfrm>
              <a:off x="7596188" y="4803775"/>
              <a:ext cx="619125" cy="242888"/>
              <a:chOff x="4650" y="1129"/>
              <a:chExt cx="246" cy="95"/>
            </a:xfrm>
          </p:grpSpPr>
          <p:sp>
            <p:nvSpPr>
              <p:cNvPr id="35166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35167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35168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35169" name="Group 743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5172" name="Freeform 744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73" name="Freeform 745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5170" name="Line 746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71" name="Line 747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944" name="Group 748"/>
            <p:cNvGrpSpPr>
              <a:grpSpLocks/>
            </p:cNvGrpSpPr>
            <p:nvPr/>
          </p:nvGrpSpPr>
          <p:grpSpPr bwMode="auto">
            <a:xfrm>
              <a:off x="6246813" y="4848225"/>
              <a:ext cx="619125" cy="242888"/>
              <a:chOff x="4650" y="1129"/>
              <a:chExt cx="246" cy="95"/>
            </a:xfrm>
          </p:grpSpPr>
          <p:sp>
            <p:nvSpPr>
              <p:cNvPr id="35158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35159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35160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35161" name="Group 752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5164" name="Freeform 753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65" name="Freeform 754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5162" name="Line 755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63" name="Line 756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945" name="Group 757"/>
            <p:cNvGrpSpPr>
              <a:grpSpLocks/>
            </p:cNvGrpSpPr>
            <p:nvPr/>
          </p:nvGrpSpPr>
          <p:grpSpPr bwMode="auto">
            <a:xfrm>
              <a:off x="6053138" y="3640138"/>
              <a:ext cx="390525" cy="169863"/>
              <a:chOff x="4650" y="1129"/>
              <a:chExt cx="246" cy="95"/>
            </a:xfrm>
          </p:grpSpPr>
          <p:sp>
            <p:nvSpPr>
              <p:cNvPr id="35150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35151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35152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35153" name="Group 761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5156" name="Freeform 762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57" name="Freeform 763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5154" name="Line 764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55" name="Line 765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946" name="Group 767"/>
            <p:cNvGrpSpPr>
              <a:grpSpLocks/>
            </p:cNvGrpSpPr>
            <p:nvPr/>
          </p:nvGrpSpPr>
          <p:grpSpPr bwMode="auto">
            <a:xfrm>
              <a:off x="6353175" y="2487613"/>
              <a:ext cx="390525" cy="169863"/>
              <a:chOff x="4650" y="1129"/>
              <a:chExt cx="246" cy="95"/>
            </a:xfrm>
          </p:grpSpPr>
          <p:sp>
            <p:nvSpPr>
              <p:cNvPr id="35142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35143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35144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35145" name="Group 771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5148" name="Freeform 772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49" name="Freeform 773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5146" name="Line 774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47" name="Line 775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947" name="Group 776"/>
            <p:cNvGrpSpPr>
              <a:grpSpLocks/>
            </p:cNvGrpSpPr>
            <p:nvPr/>
          </p:nvGrpSpPr>
          <p:grpSpPr bwMode="auto">
            <a:xfrm>
              <a:off x="5611813" y="3500438"/>
              <a:ext cx="506412" cy="352425"/>
              <a:chOff x="2967" y="478"/>
              <a:chExt cx="788" cy="625"/>
            </a:xfrm>
          </p:grpSpPr>
          <p:pic>
            <p:nvPicPr>
              <p:cNvPr id="35140" name="Picture 777" descr="access_point_stylized_small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141" name="Picture 778" descr="antenna_radiation_stylized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4948" name="Group 779"/>
            <p:cNvGrpSpPr>
              <a:grpSpLocks/>
            </p:cNvGrpSpPr>
            <p:nvPr/>
          </p:nvGrpSpPr>
          <p:grpSpPr bwMode="auto">
            <a:xfrm>
              <a:off x="7132638" y="5003800"/>
              <a:ext cx="563562" cy="420688"/>
              <a:chOff x="2967" y="478"/>
              <a:chExt cx="788" cy="625"/>
            </a:xfrm>
          </p:grpSpPr>
          <p:pic>
            <p:nvPicPr>
              <p:cNvPr id="35138" name="Picture 780" descr="access_point_stylized_small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139" name="Picture 781" descr="antenna_radiation_stylized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4949" name="Group 782"/>
            <p:cNvGrpSpPr>
              <a:grpSpLocks/>
            </p:cNvGrpSpPr>
            <p:nvPr/>
          </p:nvGrpSpPr>
          <p:grpSpPr bwMode="auto">
            <a:xfrm>
              <a:off x="6061075" y="1844675"/>
              <a:ext cx="457200" cy="631825"/>
              <a:chOff x="742" y="2409"/>
              <a:chExt cx="576" cy="881"/>
            </a:xfrm>
          </p:grpSpPr>
          <p:grpSp>
            <p:nvGrpSpPr>
              <p:cNvPr id="35120" name="Group 783"/>
              <p:cNvGrpSpPr>
                <a:grpSpLocks/>
              </p:cNvGrpSpPr>
              <p:nvPr/>
            </p:nvGrpSpPr>
            <p:grpSpPr bwMode="auto">
              <a:xfrm>
                <a:off x="832" y="2643"/>
                <a:ext cx="376" cy="647"/>
                <a:chOff x="3130" y="3288"/>
                <a:chExt cx="410" cy="742"/>
              </a:xfrm>
            </p:grpSpPr>
            <p:sp>
              <p:nvSpPr>
                <p:cNvPr id="35123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124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125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126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127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128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129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130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131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132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133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134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135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136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137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pic>
            <p:nvPicPr>
              <p:cNvPr id="35121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2" y="2409"/>
                <a:ext cx="576" cy="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122" name="Oval 800"/>
              <p:cNvSpPr>
                <a:spLocks noChangeArrowheads="1"/>
              </p:cNvSpPr>
              <p:nvPr/>
            </p:nvSpPr>
            <p:spPr bwMode="auto">
              <a:xfrm>
                <a:off x="986" y="2597"/>
                <a:ext cx="66" cy="69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4950" name="Text Box 580"/>
            <p:cNvSpPr txBox="1">
              <a:spLocks noChangeArrowheads="1"/>
            </p:cNvSpPr>
            <p:nvPr/>
          </p:nvSpPr>
          <p:spPr bwMode="auto">
            <a:xfrm>
              <a:off x="5957888" y="1384300"/>
              <a:ext cx="15494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/>
                <a:t>mobile network</a:t>
              </a:r>
            </a:p>
          </p:txBody>
        </p:sp>
        <p:sp>
          <p:nvSpPr>
            <p:cNvPr id="34951" name="Text Box 580"/>
            <p:cNvSpPr txBox="1">
              <a:spLocks noChangeArrowheads="1"/>
            </p:cNvSpPr>
            <p:nvPr/>
          </p:nvSpPr>
          <p:spPr bwMode="auto">
            <a:xfrm>
              <a:off x="7561263" y="2071688"/>
              <a:ext cx="110807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/>
                <a:t>global ISP</a:t>
              </a:r>
            </a:p>
          </p:txBody>
        </p:sp>
        <p:sp>
          <p:nvSpPr>
            <p:cNvPr id="34952" name="Text Box 580"/>
            <p:cNvSpPr txBox="1">
              <a:spLocks noChangeArrowheads="1"/>
            </p:cNvSpPr>
            <p:nvPr/>
          </p:nvSpPr>
          <p:spPr bwMode="auto">
            <a:xfrm>
              <a:off x="7337425" y="3298825"/>
              <a:ext cx="128905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/>
                <a:t>regional ISP</a:t>
              </a:r>
            </a:p>
          </p:txBody>
        </p:sp>
        <p:sp>
          <p:nvSpPr>
            <p:cNvPr id="34953" name="Text Box 580"/>
            <p:cNvSpPr txBox="1">
              <a:spLocks noChangeArrowheads="1"/>
            </p:cNvSpPr>
            <p:nvPr/>
          </p:nvSpPr>
          <p:spPr bwMode="auto">
            <a:xfrm>
              <a:off x="6324600" y="2963863"/>
              <a:ext cx="895350" cy="48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sz="1600"/>
                <a:t>home </a:t>
              </a:r>
            </a:p>
            <a:p>
              <a:pPr>
                <a:lnSpc>
                  <a:spcPct val="80000"/>
                </a:lnSpc>
              </a:pPr>
              <a:r>
                <a:rPr lang="en-US" sz="1600"/>
                <a:t>network</a:t>
              </a:r>
            </a:p>
          </p:txBody>
        </p:sp>
        <p:sp>
          <p:nvSpPr>
            <p:cNvPr id="34954" name="Text Box 580"/>
            <p:cNvSpPr txBox="1">
              <a:spLocks noChangeArrowheads="1"/>
            </p:cNvSpPr>
            <p:nvPr/>
          </p:nvSpPr>
          <p:spPr bwMode="auto">
            <a:xfrm>
              <a:off x="5584825" y="5645150"/>
              <a:ext cx="1295400" cy="48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sz="1600"/>
                <a:t>institutional</a:t>
              </a:r>
            </a:p>
            <a:p>
              <a:pPr>
                <a:lnSpc>
                  <a:spcPct val="80000"/>
                </a:lnSpc>
              </a:pPr>
              <a:r>
                <a:rPr lang="en-US" sz="1600"/>
                <a:t>       network</a:t>
              </a:r>
            </a:p>
          </p:txBody>
        </p:sp>
        <p:grpSp>
          <p:nvGrpSpPr>
            <p:cNvPr id="34955" name="Group 950"/>
            <p:cNvGrpSpPr>
              <a:grpSpLocks/>
            </p:cNvGrpSpPr>
            <p:nvPr/>
          </p:nvGrpSpPr>
          <p:grpSpPr bwMode="auto">
            <a:xfrm>
              <a:off x="8240713" y="5002213"/>
              <a:ext cx="227012" cy="481013"/>
              <a:chOff x="4140" y="429"/>
              <a:chExt cx="1425" cy="2396"/>
            </a:xfrm>
          </p:grpSpPr>
          <p:sp>
            <p:nvSpPr>
              <p:cNvPr id="35088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7 w 354"/>
                  <a:gd name="T1" fmla="*/ 0 h 2742"/>
                  <a:gd name="T2" fmla="*/ 38 w 354"/>
                  <a:gd name="T3" fmla="*/ 55 h 2742"/>
                  <a:gd name="T4" fmla="*/ 37 w 354"/>
                  <a:gd name="T5" fmla="*/ 425 h 2742"/>
                  <a:gd name="T6" fmla="*/ 0 w 354"/>
                  <a:gd name="T7" fmla="*/ 445 h 2742"/>
                  <a:gd name="T8" fmla="*/ 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89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90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3 w 211"/>
                  <a:gd name="T3" fmla="*/ 36 h 2537"/>
                  <a:gd name="T4" fmla="*/ 2 w 211"/>
                  <a:gd name="T5" fmla="*/ 40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91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1 h 226"/>
                  <a:gd name="T4" fmla="*/ 36 w 328"/>
                  <a:gd name="T5" fmla="*/ 38 h 226"/>
                  <a:gd name="T6" fmla="*/ 0 w 328"/>
                  <a:gd name="T7" fmla="*/ 1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92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5093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35118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119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5094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5095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35116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117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5096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97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5098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35114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115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5099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0 h 226"/>
                  <a:gd name="T4" fmla="*/ 36 w 328"/>
                  <a:gd name="T5" fmla="*/ 36 h 226"/>
                  <a:gd name="T6" fmla="*/ 0 w 328"/>
                  <a:gd name="T7" fmla="*/ 1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5100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35112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113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5101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02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32 w 296"/>
                  <a:gd name="T3" fmla="*/ 22 h 256"/>
                  <a:gd name="T4" fmla="*/ 32 w 296"/>
                  <a:gd name="T5" fmla="*/ 41 h 256"/>
                  <a:gd name="T6" fmla="*/ 0 w 296"/>
                  <a:gd name="T7" fmla="*/ 15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03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34 w 304"/>
                  <a:gd name="T3" fmla="*/ 27 h 288"/>
                  <a:gd name="T4" fmla="*/ 31 w 304"/>
                  <a:gd name="T5" fmla="*/ 47 h 288"/>
                  <a:gd name="T6" fmla="*/ 2 w 304"/>
                  <a:gd name="T7" fmla="*/ 2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04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05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8 h 240"/>
                  <a:gd name="T2" fmla="*/ 2 w 306"/>
                  <a:gd name="T3" fmla="*/ 40 h 240"/>
                  <a:gd name="T4" fmla="*/ 34 w 306"/>
                  <a:gd name="T5" fmla="*/ 18 h 240"/>
                  <a:gd name="T6" fmla="*/ 32 w 306"/>
                  <a:gd name="T7" fmla="*/ 0 h 240"/>
                  <a:gd name="T8" fmla="*/ 0 w 306"/>
                  <a:gd name="T9" fmla="*/ 1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06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07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08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09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35110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11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4956" name="Group 983"/>
            <p:cNvGrpSpPr>
              <a:grpSpLocks/>
            </p:cNvGrpSpPr>
            <p:nvPr/>
          </p:nvGrpSpPr>
          <p:grpSpPr bwMode="auto">
            <a:xfrm>
              <a:off x="7924800" y="5303838"/>
              <a:ext cx="227012" cy="481013"/>
              <a:chOff x="4140" y="429"/>
              <a:chExt cx="1425" cy="2396"/>
            </a:xfrm>
          </p:grpSpPr>
          <p:sp>
            <p:nvSpPr>
              <p:cNvPr id="35056" name="Freeform 984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7 w 354"/>
                  <a:gd name="T1" fmla="*/ 0 h 2742"/>
                  <a:gd name="T2" fmla="*/ 38 w 354"/>
                  <a:gd name="T3" fmla="*/ 55 h 2742"/>
                  <a:gd name="T4" fmla="*/ 37 w 354"/>
                  <a:gd name="T5" fmla="*/ 425 h 2742"/>
                  <a:gd name="T6" fmla="*/ 0 w 354"/>
                  <a:gd name="T7" fmla="*/ 445 h 2742"/>
                  <a:gd name="T8" fmla="*/ 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57" name="Rectangle 985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58" name="Freeform 986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3 w 211"/>
                  <a:gd name="T3" fmla="*/ 36 h 2537"/>
                  <a:gd name="T4" fmla="*/ 2 w 211"/>
                  <a:gd name="T5" fmla="*/ 40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59" name="Freeform 987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1 h 226"/>
                  <a:gd name="T4" fmla="*/ 36 w 328"/>
                  <a:gd name="T5" fmla="*/ 38 h 226"/>
                  <a:gd name="T6" fmla="*/ 0 w 328"/>
                  <a:gd name="T7" fmla="*/ 1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60" name="Rectangle 988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5061" name="Group 989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35086" name="AutoShape 990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087" name="AutoShape 991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5062" name="Rectangle 992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5063" name="Group 993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35084" name="AutoShape 994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085" name="AutoShape 995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5064" name="Rectangle 996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65" name="Rectangle 997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5066" name="Group 998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35082" name="AutoShape 999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083" name="AutoShape 1000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5067" name="Freeform 1001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0 h 226"/>
                  <a:gd name="T4" fmla="*/ 36 w 328"/>
                  <a:gd name="T5" fmla="*/ 36 h 226"/>
                  <a:gd name="T6" fmla="*/ 0 w 328"/>
                  <a:gd name="T7" fmla="*/ 1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5068" name="Group 1002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35080" name="AutoShape 1003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081" name="AutoShape 1004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5069" name="Rectangle 1005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70" name="Freeform 1006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32 w 296"/>
                  <a:gd name="T3" fmla="*/ 22 h 256"/>
                  <a:gd name="T4" fmla="*/ 32 w 296"/>
                  <a:gd name="T5" fmla="*/ 41 h 256"/>
                  <a:gd name="T6" fmla="*/ 0 w 296"/>
                  <a:gd name="T7" fmla="*/ 15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71" name="Freeform 1007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34 w 304"/>
                  <a:gd name="T3" fmla="*/ 27 h 288"/>
                  <a:gd name="T4" fmla="*/ 31 w 304"/>
                  <a:gd name="T5" fmla="*/ 47 h 288"/>
                  <a:gd name="T6" fmla="*/ 2 w 304"/>
                  <a:gd name="T7" fmla="*/ 2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72" name="Oval 1008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73" name="Freeform 1009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8 h 240"/>
                  <a:gd name="T2" fmla="*/ 2 w 306"/>
                  <a:gd name="T3" fmla="*/ 40 h 240"/>
                  <a:gd name="T4" fmla="*/ 34 w 306"/>
                  <a:gd name="T5" fmla="*/ 18 h 240"/>
                  <a:gd name="T6" fmla="*/ 32 w 306"/>
                  <a:gd name="T7" fmla="*/ 0 h 240"/>
                  <a:gd name="T8" fmla="*/ 0 w 306"/>
                  <a:gd name="T9" fmla="*/ 1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74" name="AutoShape 1010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75" name="AutoShape 1011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76" name="Oval 1012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77" name="Oval 1013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35078" name="Oval 1014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79" name="Rectangle 1015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4957" name="Group 1016"/>
            <p:cNvGrpSpPr>
              <a:grpSpLocks/>
            </p:cNvGrpSpPr>
            <p:nvPr/>
          </p:nvGrpSpPr>
          <p:grpSpPr bwMode="auto">
            <a:xfrm>
              <a:off x="5302250" y="2043113"/>
              <a:ext cx="534987" cy="407988"/>
              <a:chOff x="877" y="1008"/>
              <a:chExt cx="2747" cy="2591"/>
            </a:xfrm>
          </p:grpSpPr>
          <p:pic>
            <p:nvPicPr>
              <p:cNvPr id="35033" name="Picture 1017" descr="antenna_stylized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034" name="Picture 1018" descr="laptop_keyboard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035" name="Freeform 1019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35036" name="Picture 1020" descr="screen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037" name="Freeform 1021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38" name="Freeform 1022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39" name="Freeform 1023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40" name="Freeform 1024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41" name="Freeform 1025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42" name="Freeform 1026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5043" name="Group 1027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35050" name="Freeform 1028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51" name="Freeform 1029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52" name="Freeform 1030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53" name="Freeform 1031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54" name="Freeform 1032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55" name="Freeform 1033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5044" name="Freeform 1034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45" name="Freeform 1035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46" name="Freeform 1036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47" name="Freeform 1037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48" name="Freeform 1038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49" name="Freeform 1039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958" name="Group 1064"/>
            <p:cNvGrpSpPr>
              <a:grpSpLocks/>
            </p:cNvGrpSpPr>
            <p:nvPr/>
          </p:nvGrpSpPr>
          <p:grpSpPr bwMode="auto">
            <a:xfrm>
              <a:off x="6872288" y="5486400"/>
              <a:ext cx="474662" cy="407988"/>
              <a:chOff x="877" y="1008"/>
              <a:chExt cx="2747" cy="2591"/>
            </a:xfrm>
          </p:grpSpPr>
          <p:pic>
            <p:nvPicPr>
              <p:cNvPr id="35010" name="Picture 1065" descr="antenna_stylized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011" name="Picture 1066" descr="laptop_keyboard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012" name="Freeform 1067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35013" name="Picture 1068" descr="screen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014" name="Freeform 1069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15" name="Freeform 1070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16" name="Freeform 1071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17" name="Freeform 1072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18" name="Freeform 1073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19" name="Freeform 1074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5020" name="Group 1075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35027" name="Freeform 1076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28" name="Freeform 1077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29" name="Freeform 1078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30" name="Freeform 1079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31" name="Freeform 1080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32" name="Freeform 1081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5021" name="Freeform 1082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22" name="Freeform 1083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23" name="Freeform 1084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24" name="Freeform 1085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25" name="Freeform 1086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26" name="Freeform 1087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959" name="Group 1114"/>
            <p:cNvGrpSpPr>
              <a:grpSpLocks/>
            </p:cNvGrpSpPr>
            <p:nvPr/>
          </p:nvGrpSpPr>
          <p:grpSpPr bwMode="auto">
            <a:xfrm>
              <a:off x="5561013" y="3041650"/>
              <a:ext cx="444500" cy="407988"/>
              <a:chOff x="877" y="1008"/>
              <a:chExt cx="2747" cy="2591"/>
            </a:xfrm>
          </p:grpSpPr>
          <p:pic>
            <p:nvPicPr>
              <p:cNvPr id="34987" name="Picture 1115" descr="antenna_stylized"/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988" name="Picture 1116" descr="laptop_keyboard"/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989" name="Freeform 1117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34990" name="Picture 1118" descr="screen"/>
              <p:cNvPicPr>
                <a:picLocks noChangeAspect="1" noChangeArrowheads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991" name="Freeform 1119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92" name="Freeform 1120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93" name="Freeform 1121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94" name="Freeform 1122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95" name="Freeform 1123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96" name="Freeform 1124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4997" name="Group 1125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35004" name="Freeform 1126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05" name="Freeform 1127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06" name="Freeform 1128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07" name="Freeform 1129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08" name="Freeform 1130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09" name="Freeform 1131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4998" name="Freeform 1132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99" name="Freeform 1133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00" name="Freeform 1134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01" name="Freeform 1135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02" name="Freeform 1136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03" name="Freeform 1137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960" name="Group 1139"/>
            <p:cNvGrpSpPr>
              <a:grpSpLocks/>
            </p:cNvGrpSpPr>
            <p:nvPr/>
          </p:nvGrpSpPr>
          <p:grpSpPr bwMode="auto">
            <a:xfrm flipH="1">
              <a:off x="5940425" y="3222625"/>
              <a:ext cx="414337" cy="373063"/>
              <a:chOff x="2839" y="3501"/>
              <a:chExt cx="755" cy="803"/>
            </a:xfrm>
          </p:grpSpPr>
          <p:pic>
            <p:nvPicPr>
              <p:cNvPr id="34985" name="Picture 114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986" name="Freeform 1141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34961" name="Group 1142"/>
            <p:cNvGrpSpPr>
              <a:grpSpLocks/>
            </p:cNvGrpSpPr>
            <p:nvPr/>
          </p:nvGrpSpPr>
          <p:grpSpPr bwMode="auto">
            <a:xfrm>
              <a:off x="7307263" y="5422900"/>
              <a:ext cx="474662" cy="407988"/>
              <a:chOff x="877" y="1008"/>
              <a:chExt cx="2747" cy="2591"/>
            </a:xfrm>
          </p:grpSpPr>
          <p:pic>
            <p:nvPicPr>
              <p:cNvPr id="34962" name="Picture 1143" descr="antenna_stylized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963" name="Picture 1144" descr="laptop_keyboard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964" name="Freeform 1145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34965" name="Picture 1146" descr="screen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966" name="Freeform 1147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67" name="Freeform 1148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68" name="Freeform 1149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69" name="Freeform 1150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70" name="Freeform 1151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71" name="Freeform 1152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4972" name="Group 1153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34979" name="Freeform 1154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80" name="Freeform 1155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81" name="Freeform 1156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82" name="Freeform 1157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83" name="Freeform 1158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84" name="Freeform 1159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4973" name="Freeform 1160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74" name="Freeform 1161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75" name="Freeform 1162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76" name="Freeform 1163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77" name="Freeform 1164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78" name="Freeform 1165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3439" name="Group 1201"/>
          <p:cNvGrpSpPr>
            <a:grpSpLocks/>
          </p:cNvGrpSpPr>
          <p:nvPr/>
        </p:nvGrpSpPr>
        <p:grpSpPr bwMode="auto">
          <a:xfrm>
            <a:off x="333375" y="1322388"/>
            <a:ext cx="1555750" cy="1622425"/>
            <a:chOff x="210" y="833"/>
            <a:chExt cx="980" cy="1022"/>
          </a:xfrm>
        </p:grpSpPr>
        <p:sp>
          <p:nvSpPr>
            <p:cNvPr id="34828" name="Text Box 667"/>
            <p:cNvSpPr txBox="1">
              <a:spLocks noChangeArrowheads="1"/>
            </p:cNvSpPr>
            <p:nvPr/>
          </p:nvSpPr>
          <p:spPr bwMode="auto">
            <a:xfrm>
              <a:off x="479" y="1667"/>
              <a:ext cx="711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75000"/>
                </a:lnSpc>
              </a:pPr>
              <a:r>
                <a:rPr lang="en-US" sz="1400"/>
                <a:t>smartphone</a:t>
              </a:r>
            </a:p>
          </p:txBody>
        </p:sp>
        <p:sp>
          <p:nvSpPr>
            <p:cNvPr id="34829" name="Text Box 663"/>
            <p:cNvSpPr txBox="1">
              <a:spLocks noChangeArrowheads="1"/>
            </p:cNvSpPr>
            <p:nvPr/>
          </p:nvSpPr>
          <p:spPr bwMode="auto">
            <a:xfrm>
              <a:off x="487" y="872"/>
              <a:ext cx="27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PC</a:t>
              </a:r>
            </a:p>
          </p:txBody>
        </p:sp>
        <p:sp>
          <p:nvSpPr>
            <p:cNvPr id="34830" name="Text Box 664"/>
            <p:cNvSpPr txBox="1">
              <a:spLocks noChangeArrowheads="1"/>
            </p:cNvSpPr>
            <p:nvPr/>
          </p:nvSpPr>
          <p:spPr bwMode="auto">
            <a:xfrm>
              <a:off x="488" y="1096"/>
              <a:ext cx="42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server</a:t>
              </a:r>
            </a:p>
          </p:txBody>
        </p:sp>
        <p:sp>
          <p:nvSpPr>
            <p:cNvPr id="34831" name="Text Box 665"/>
            <p:cNvSpPr txBox="1">
              <a:spLocks noChangeArrowheads="1"/>
            </p:cNvSpPr>
            <p:nvPr/>
          </p:nvSpPr>
          <p:spPr bwMode="auto">
            <a:xfrm>
              <a:off x="493" y="1390"/>
              <a:ext cx="520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75000"/>
                </a:lnSpc>
              </a:pPr>
              <a:r>
                <a:rPr lang="en-US" sz="1400"/>
                <a:t>wireless</a:t>
              </a:r>
            </a:p>
            <a:p>
              <a:pPr>
                <a:lnSpc>
                  <a:spcPct val="75000"/>
                </a:lnSpc>
              </a:pPr>
              <a:r>
                <a:rPr lang="en-US" sz="1400"/>
                <a:t>laptop</a:t>
              </a:r>
            </a:p>
          </p:txBody>
        </p:sp>
        <p:grpSp>
          <p:nvGrpSpPr>
            <p:cNvPr id="34832" name="Group 805"/>
            <p:cNvGrpSpPr>
              <a:grpSpLocks/>
            </p:cNvGrpSpPr>
            <p:nvPr/>
          </p:nvGrpSpPr>
          <p:grpSpPr bwMode="auto">
            <a:xfrm flipH="1">
              <a:off x="244" y="833"/>
              <a:ext cx="261" cy="235"/>
              <a:chOff x="2839" y="3501"/>
              <a:chExt cx="755" cy="803"/>
            </a:xfrm>
          </p:grpSpPr>
          <p:pic>
            <p:nvPicPr>
              <p:cNvPr id="34893" name="Picture 806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894" name="Freeform 807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34833" name="Group 808"/>
            <p:cNvGrpSpPr>
              <a:grpSpLocks/>
            </p:cNvGrpSpPr>
            <p:nvPr/>
          </p:nvGrpSpPr>
          <p:grpSpPr bwMode="auto">
            <a:xfrm>
              <a:off x="298" y="1682"/>
              <a:ext cx="234" cy="173"/>
              <a:chOff x="2751" y="1851"/>
              <a:chExt cx="462" cy="478"/>
            </a:xfrm>
          </p:grpSpPr>
          <p:pic>
            <p:nvPicPr>
              <p:cNvPr id="34891" name="Picture 809" descr="iphone_stylized_small"/>
              <p:cNvPicPr>
                <a:picLocks noChangeAspect="1" noChangeArrowheads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892" name="Picture 810" descr="antenna_radiation_stylized"/>
              <p:cNvPicPr>
                <a:picLocks noChangeAspect="1" noChangeArrowheads="1"/>
              </p:cNvPicPr>
              <p:nvPr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4834" name="Group 1088"/>
            <p:cNvGrpSpPr>
              <a:grpSpLocks/>
            </p:cNvGrpSpPr>
            <p:nvPr/>
          </p:nvGrpSpPr>
          <p:grpSpPr bwMode="auto">
            <a:xfrm>
              <a:off x="210" y="1368"/>
              <a:ext cx="301" cy="236"/>
              <a:chOff x="877" y="1008"/>
              <a:chExt cx="2747" cy="2591"/>
            </a:xfrm>
          </p:grpSpPr>
          <p:pic>
            <p:nvPicPr>
              <p:cNvPr id="34868" name="Picture 1089" descr="antenna_stylized"/>
              <p:cNvPicPr>
                <a:picLocks noChangeAspect="1" noChangeArrowheads="1"/>
              </p:cNvPicPr>
              <p:nvPr/>
            </p:nvPicPr>
            <p:blipFill>
              <a:blip r:embed="rId2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869" name="Picture 1090" descr="laptop_keyboard"/>
              <p:cNvPicPr>
                <a:picLocks noChangeAspect="1" noChangeArrowheads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870" name="Freeform 1091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34871" name="Picture 1092" descr="screen"/>
              <p:cNvPicPr>
                <a:picLocks noChangeAspect="1" noChangeArrowheads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872" name="Freeform 1093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73" name="Freeform 1094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74" name="Freeform 1095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75" name="Freeform 1096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76" name="Freeform 1097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77" name="Freeform 1098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4878" name="Group 1099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34885" name="Freeform 1100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86" name="Freeform 1101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87" name="Freeform 1102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88" name="Freeform 1103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89" name="Freeform 1104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90" name="Freeform 1105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4879" name="Freeform 1106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80" name="Freeform 1107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81" name="Freeform 1108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82" name="Freeform 1109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83" name="Freeform 1110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84" name="Freeform 1111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835" name="Group 1168"/>
            <p:cNvGrpSpPr>
              <a:grpSpLocks/>
            </p:cNvGrpSpPr>
            <p:nvPr/>
          </p:nvGrpSpPr>
          <p:grpSpPr bwMode="auto">
            <a:xfrm>
              <a:off x="340" y="1097"/>
              <a:ext cx="157" cy="256"/>
              <a:chOff x="4140" y="429"/>
              <a:chExt cx="1425" cy="2396"/>
            </a:xfrm>
          </p:grpSpPr>
          <p:sp>
            <p:nvSpPr>
              <p:cNvPr id="34836" name="Freeform 1169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7 w 354"/>
                  <a:gd name="T1" fmla="*/ 0 h 2742"/>
                  <a:gd name="T2" fmla="*/ 38 w 354"/>
                  <a:gd name="T3" fmla="*/ 55 h 2742"/>
                  <a:gd name="T4" fmla="*/ 37 w 354"/>
                  <a:gd name="T5" fmla="*/ 425 h 2742"/>
                  <a:gd name="T6" fmla="*/ 0 w 354"/>
                  <a:gd name="T7" fmla="*/ 445 h 2742"/>
                  <a:gd name="T8" fmla="*/ 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37" name="Rectangle 1170"/>
              <p:cNvSpPr>
                <a:spLocks noChangeArrowheads="1"/>
              </p:cNvSpPr>
              <p:nvPr/>
            </p:nvSpPr>
            <p:spPr bwMode="auto">
              <a:xfrm>
                <a:off x="4204" y="429"/>
                <a:ext cx="1053" cy="2284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38" name="Freeform 1171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3 w 211"/>
                  <a:gd name="T3" fmla="*/ 36 h 2537"/>
                  <a:gd name="T4" fmla="*/ 2 w 211"/>
                  <a:gd name="T5" fmla="*/ 40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39" name="Freeform 1172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1 h 226"/>
                  <a:gd name="T4" fmla="*/ 36 w 328"/>
                  <a:gd name="T5" fmla="*/ 38 h 226"/>
                  <a:gd name="T6" fmla="*/ 0 w 328"/>
                  <a:gd name="T7" fmla="*/ 1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40" name="Rectangle 1173"/>
              <p:cNvSpPr>
                <a:spLocks noChangeArrowheads="1"/>
              </p:cNvSpPr>
              <p:nvPr/>
            </p:nvSpPr>
            <p:spPr bwMode="auto">
              <a:xfrm>
                <a:off x="4213" y="691"/>
                <a:ext cx="599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4841" name="Group 1174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34866" name="AutoShape 1175"/>
                <p:cNvSpPr>
                  <a:spLocks noChangeArrowheads="1"/>
                </p:cNvSpPr>
                <p:nvPr/>
              </p:nvSpPr>
              <p:spPr bwMode="auto">
                <a:xfrm>
                  <a:off x="613" y="2572"/>
                  <a:ext cx="725" cy="13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867" name="AutoShape 1176"/>
                <p:cNvSpPr>
                  <a:spLocks noChangeArrowheads="1"/>
                </p:cNvSpPr>
                <p:nvPr/>
              </p:nvSpPr>
              <p:spPr bwMode="auto">
                <a:xfrm>
                  <a:off x="624" y="2590"/>
                  <a:ext cx="691" cy="9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4842" name="Rectangle 1177"/>
              <p:cNvSpPr>
                <a:spLocks noChangeArrowheads="1"/>
              </p:cNvSpPr>
              <p:nvPr/>
            </p:nvSpPr>
            <p:spPr bwMode="auto">
              <a:xfrm>
                <a:off x="4222" y="1019"/>
                <a:ext cx="599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4843" name="Group 1178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34864" name="AutoShape 1179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5" cy="14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865" name="AutoShape 1180"/>
                <p:cNvSpPr>
                  <a:spLocks noChangeArrowheads="1"/>
                </p:cNvSpPr>
                <p:nvPr/>
              </p:nvSpPr>
              <p:spPr bwMode="auto">
                <a:xfrm>
                  <a:off x="627" y="2584"/>
                  <a:ext cx="691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4844" name="Rectangle 1181"/>
              <p:cNvSpPr>
                <a:spLocks noChangeArrowheads="1"/>
              </p:cNvSpPr>
              <p:nvPr/>
            </p:nvSpPr>
            <p:spPr bwMode="auto">
              <a:xfrm>
                <a:off x="4213" y="1356"/>
                <a:ext cx="599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45" name="Rectangle 1182"/>
              <p:cNvSpPr>
                <a:spLocks noChangeArrowheads="1"/>
              </p:cNvSpPr>
              <p:nvPr/>
            </p:nvSpPr>
            <p:spPr bwMode="auto">
              <a:xfrm>
                <a:off x="4231" y="1655"/>
                <a:ext cx="590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4846" name="Group 1183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34862" name="AutoShape 1184"/>
                <p:cNvSpPr>
                  <a:spLocks noChangeArrowheads="1"/>
                </p:cNvSpPr>
                <p:nvPr/>
              </p:nvSpPr>
              <p:spPr bwMode="auto">
                <a:xfrm>
                  <a:off x="619" y="2568"/>
                  <a:ext cx="724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863" name="AutoShape 1185"/>
                <p:cNvSpPr>
                  <a:spLocks noChangeArrowheads="1"/>
                </p:cNvSpPr>
                <p:nvPr/>
              </p:nvSpPr>
              <p:spPr bwMode="auto">
                <a:xfrm>
                  <a:off x="630" y="2585"/>
                  <a:ext cx="69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4847" name="Freeform 1186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0 h 226"/>
                  <a:gd name="T4" fmla="*/ 36 w 328"/>
                  <a:gd name="T5" fmla="*/ 36 h 226"/>
                  <a:gd name="T6" fmla="*/ 0 w 328"/>
                  <a:gd name="T7" fmla="*/ 1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4848" name="Group 1187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34860" name="AutoShape 1188"/>
                <p:cNvSpPr>
                  <a:spLocks noChangeArrowheads="1"/>
                </p:cNvSpPr>
                <p:nvPr/>
              </p:nvSpPr>
              <p:spPr bwMode="auto">
                <a:xfrm>
                  <a:off x="614" y="2569"/>
                  <a:ext cx="724" cy="14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861" name="AutoShape 1189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69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4849" name="Rectangle 1190"/>
              <p:cNvSpPr>
                <a:spLocks noChangeArrowheads="1"/>
              </p:cNvSpPr>
              <p:nvPr/>
            </p:nvSpPr>
            <p:spPr bwMode="auto">
              <a:xfrm>
                <a:off x="5247" y="429"/>
                <a:ext cx="73" cy="2293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50" name="Freeform 1191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32 w 296"/>
                  <a:gd name="T3" fmla="*/ 22 h 256"/>
                  <a:gd name="T4" fmla="*/ 32 w 296"/>
                  <a:gd name="T5" fmla="*/ 41 h 256"/>
                  <a:gd name="T6" fmla="*/ 0 w 296"/>
                  <a:gd name="T7" fmla="*/ 15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51" name="Freeform 1192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34 w 304"/>
                  <a:gd name="T3" fmla="*/ 27 h 288"/>
                  <a:gd name="T4" fmla="*/ 31 w 304"/>
                  <a:gd name="T5" fmla="*/ 47 h 288"/>
                  <a:gd name="T6" fmla="*/ 2 w 304"/>
                  <a:gd name="T7" fmla="*/ 2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52" name="Oval 1193"/>
              <p:cNvSpPr>
                <a:spLocks noChangeArrowheads="1"/>
              </p:cNvSpPr>
              <p:nvPr/>
            </p:nvSpPr>
            <p:spPr bwMode="auto">
              <a:xfrm>
                <a:off x="5520" y="2610"/>
                <a:ext cx="45" cy="94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53" name="Freeform 1194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8 h 240"/>
                  <a:gd name="T2" fmla="*/ 2 w 306"/>
                  <a:gd name="T3" fmla="*/ 40 h 240"/>
                  <a:gd name="T4" fmla="*/ 34 w 306"/>
                  <a:gd name="T5" fmla="*/ 18 h 240"/>
                  <a:gd name="T6" fmla="*/ 32 w 306"/>
                  <a:gd name="T7" fmla="*/ 0 h 240"/>
                  <a:gd name="T8" fmla="*/ 0 w 306"/>
                  <a:gd name="T9" fmla="*/ 1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54" name="AutoShape 1195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8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55" name="AutoShape 1196"/>
              <p:cNvSpPr>
                <a:spLocks noChangeArrowheads="1"/>
              </p:cNvSpPr>
              <p:nvPr/>
            </p:nvSpPr>
            <p:spPr bwMode="auto">
              <a:xfrm>
                <a:off x="4204" y="2713"/>
                <a:ext cx="1071" cy="8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56" name="Oval 1197"/>
              <p:cNvSpPr>
                <a:spLocks noChangeArrowheads="1"/>
              </p:cNvSpPr>
              <p:nvPr/>
            </p:nvSpPr>
            <p:spPr bwMode="auto">
              <a:xfrm>
                <a:off x="4312" y="2385"/>
                <a:ext cx="154" cy="140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57" name="Oval 1198"/>
              <p:cNvSpPr>
                <a:spLocks noChangeArrowheads="1"/>
              </p:cNvSpPr>
              <p:nvPr/>
            </p:nvSpPr>
            <p:spPr bwMode="auto">
              <a:xfrm>
                <a:off x="4485" y="2385"/>
                <a:ext cx="163" cy="14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34858" name="Oval 1199"/>
              <p:cNvSpPr>
                <a:spLocks noChangeArrowheads="1"/>
              </p:cNvSpPr>
              <p:nvPr/>
            </p:nvSpPr>
            <p:spPr bwMode="auto">
              <a:xfrm>
                <a:off x="4666" y="2385"/>
                <a:ext cx="154" cy="140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59" name="Rectangle 1200"/>
              <p:cNvSpPr>
                <a:spLocks noChangeArrowheads="1"/>
              </p:cNvSpPr>
              <p:nvPr/>
            </p:nvSpPr>
            <p:spPr bwMode="auto">
              <a:xfrm>
                <a:off x="5066" y="1833"/>
                <a:ext cx="82" cy="767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482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1-</a:t>
            </a:r>
            <a:fld id="{DF1A9209-3578-254E-B4B6-1A3F14504E04}" type="slidenum">
              <a:rPr lang="en-US" sz="1200">
                <a:latin typeface="Tahoma" charset="0"/>
              </a:rPr>
              <a:pPr/>
              <a:t>4</a:t>
            </a:fld>
            <a:endParaRPr lang="en-US" sz="120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95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13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4766" grpId="0"/>
      <p:bldP spid="476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Introduction</a:t>
            </a:r>
          </a:p>
        </p:txBody>
      </p:sp>
      <p:pic>
        <p:nvPicPr>
          <p:cNvPr id="36866" name="Picture 19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" y="962025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20663"/>
            <a:ext cx="7772400" cy="1006475"/>
          </a:xfrm>
        </p:spPr>
        <p:txBody>
          <a:bodyPr/>
          <a:lstStyle/>
          <a:p>
            <a:pPr eaLnBrk="1" hangingPunct="1"/>
            <a:r>
              <a:rPr lang="ja-JP" altLang="en-US">
                <a:latin typeface="Gill Sans MT" charset="0"/>
              </a:rPr>
              <a:t>“</a:t>
            </a:r>
            <a:r>
              <a:rPr lang="en-US" altLang="ja-JP">
                <a:latin typeface="Gill Sans MT" charset="0"/>
              </a:rPr>
              <a:t>Fun</a:t>
            </a:r>
            <a:r>
              <a:rPr lang="ja-JP" altLang="en-US">
                <a:latin typeface="Gill Sans MT" charset="0"/>
              </a:rPr>
              <a:t>”</a:t>
            </a:r>
            <a:r>
              <a:rPr lang="en-US" altLang="ja-JP">
                <a:latin typeface="Gill Sans MT" charset="0"/>
              </a:rPr>
              <a:t> internet appliances</a:t>
            </a:r>
            <a:endParaRPr lang="en-US">
              <a:latin typeface="Gill Sans MT" charset="0"/>
            </a:endParaRPr>
          </a:p>
        </p:txBody>
      </p:sp>
      <p:pic>
        <p:nvPicPr>
          <p:cNvPr id="36868" name="Picture 3" descr="toast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850" y="1460500"/>
            <a:ext cx="2495550" cy="293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4" descr="whisp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8" y="1425575"/>
            <a:ext cx="1895475" cy="156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Text Box 7"/>
          <p:cNvSpPr txBox="1">
            <a:spLocks noChangeArrowheads="1"/>
          </p:cNvSpPr>
          <p:nvPr/>
        </p:nvSpPr>
        <p:spPr bwMode="auto">
          <a:xfrm>
            <a:off x="895350" y="2789238"/>
            <a:ext cx="21621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/>
              <a:t>IP picture frame</a:t>
            </a:r>
          </a:p>
          <a:p>
            <a:r>
              <a:rPr lang="en-US" sz="1600"/>
              <a:t>http://www.ceiva.com/</a:t>
            </a:r>
          </a:p>
        </p:txBody>
      </p:sp>
      <p:sp>
        <p:nvSpPr>
          <p:cNvPr id="36871" name="Text Box 8"/>
          <p:cNvSpPr txBox="1">
            <a:spLocks noChangeArrowheads="1"/>
          </p:cNvSpPr>
          <p:nvPr/>
        </p:nvSpPr>
        <p:spPr bwMode="auto">
          <a:xfrm>
            <a:off x="5626100" y="1989138"/>
            <a:ext cx="224631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/>
              <a:t>Web-enabled toaster +</a:t>
            </a:r>
          </a:p>
          <a:p>
            <a:r>
              <a:rPr lang="en-US" sz="1600"/>
              <a:t>weather forecaster</a:t>
            </a:r>
          </a:p>
        </p:txBody>
      </p:sp>
      <p:pic>
        <p:nvPicPr>
          <p:cNvPr id="36872" name="Picture 9" descr="cisc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950" y="4387850"/>
            <a:ext cx="2395538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3" name="Text Box 10"/>
          <p:cNvSpPr txBox="1">
            <a:spLocks noChangeArrowheads="1"/>
          </p:cNvSpPr>
          <p:nvPr/>
        </p:nvSpPr>
        <p:spPr bwMode="auto">
          <a:xfrm>
            <a:off x="5911850" y="6016625"/>
            <a:ext cx="1597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/>
              <a:t>Internet phones</a:t>
            </a:r>
          </a:p>
        </p:txBody>
      </p:sp>
      <p:graphicFrame>
        <p:nvGraphicFramePr>
          <p:cNvPr id="36874" name="Object 14"/>
          <p:cNvGraphicFramePr>
            <a:graphicFrameLocks noChangeAspect="1"/>
          </p:cNvGraphicFramePr>
          <p:nvPr/>
        </p:nvGraphicFramePr>
        <p:xfrm>
          <a:off x="919163" y="3581400"/>
          <a:ext cx="803275" cy="216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r:id="rId8" imgW="1434415" imgH="3873016" progId="">
                  <p:embed/>
                </p:oleObj>
              </mc:Choice>
              <mc:Fallback>
                <p:oleObj r:id="rId8" imgW="1434415" imgH="387301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9163" y="3581400"/>
                        <a:ext cx="803275" cy="216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5" name="Text Box 8"/>
          <p:cNvSpPr txBox="1">
            <a:spLocks noChangeArrowheads="1"/>
          </p:cNvSpPr>
          <p:nvPr/>
        </p:nvSpPr>
        <p:spPr bwMode="auto">
          <a:xfrm>
            <a:off x="981075" y="5789613"/>
            <a:ext cx="117951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/>
              <a:t>Internet </a:t>
            </a:r>
          </a:p>
          <a:p>
            <a:r>
              <a:rPr lang="en-US" sz="1600"/>
              <a:t>refrigerator</a:t>
            </a:r>
          </a:p>
        </p:txBody>
      </p:sp>
      <p:pic>
        <p:nvPicPr>
          <p:cNvPr id="36876" name="Picture 1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588" y="4584700"/>
            <a:ext cx="15525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7" name="Text Box 8"/>
          <p:cNvSpPr txBox="1">
            <a:spLocks noChangeArrowheads="1"/>
          </p:cNvSpPr>
          <p:nvPr/>
        </p:nvSpPr>
        <p:spPr bwMode="auto">
          <a:xfrm>
            <a:off x="2824163" y="5202238"/>
            <a:ext cx="248761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/>
              <a:t>Slingbox: watch,</a:t>
            </a:r>
          </a:p>
          <a:p>
            <a:r>
              <a:rPr lang="en-US" sz="1600"/>
              <a:t>control cable TV remotely</a:t>
            </a:r>
          </a:p>
        </p:txBody>
      </p:sp>
      <p:sp>
        <p:nvSpPr>
          <p:cNvPr id="3687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1-</a:t>
            </a:r>
            <a:fld id="{1BFF0842-644E-CA40-B2EB-B67250A154B9}" type="slidenum">
              <a:rPr lang="en-US" sz="1200">
                <a:latin typeface="Tahoma" charset="0"/>
              </a:rPr>
              <a:pPr/>
              <a:t>5</a:t>
            </a:fld>
            <a:endParaRPr lang="en-US" sz="1200">
              <a:latin typeface="Tahoma" charset="0"/>
            </a:endParaRPr>
          </a:p>
        </p:txBody>
      </p:sp>
      <p:pic>
        <p:nvPicPr>
          <p:cNvPr id="36879" name="Picture 2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338" y="2754313"/>
            <a:ext cx="695325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80" name="Text Box 10"/>
          <p:cNvSpPr txBox="1">
            <a:spLocks noChangeArrowheads="1"/>
          </p:cNvSpPr>
          <p:nvPr/>
        </p:nvSpPr>
        <p:spPr bwMode="auto">
          <a:xfrm>
            <a:off x="6753225" y="3841750"/>
            <a:ext cx="19415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/>
              <a:t>Tweet-a-watt: </a:t>
            </a:r>
          </a:p>
          <a:p>
            <a:r>
              <a:rPr lang="en-US" sz="1600"/>
              <a:t>monitor energy use</a:t>
            </a:r>
          </a:p>
        </p:txBody>
      </p:sp>
    </p:spTree>
    <p:extLst>
      <p:ext uri="{BB962C8B-B14F-4D97-AF65-F5344CB8AC3E}">
        <p14:creationId xmlns:p14="http://schemas.microsoft.com/office/powerpoint/2010/main" val="51629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373938" y="6467475"/>
            <a:ext cx="1098550" cy="288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Introduction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46088" y="1516063"/>
            <a:ext cx="4768850" cy="4457700"/>
          </a:xfrm>
        </p:spPr>
        <p:txBody>
          <a:bodyPr/>
          <a:lstStyle/>
          <a:p>
            <a:pPr eaLnBrk="1" hangingPunct="1">
              <a:buSzPct val="75000"/>
            </a:pPr>
            <a:r>
              <a:rPr lang="en-US" sz="2400" i="1">
                <a:solidFill>
                  <a:srgbClr val="CC0000"/>
                </a:solidFill>
                <a:latin typeface="Gill Sans MT" charset="0"/>
              </a:rPr>
              <a:t>Internet: </a:t>
            </a:r>
            <a:r>
              <a:rPr lang="ja-JP" altLang="en-US" sz="2400">
                <a:solidFill>
                  <a:srgbClr val="CC0000"/>
                </a:solidFill>
                <a:latin typeface="Gill Sans MT" charset="0"/>
              </a:rPr>
              <a:t>“</a:t>
            </a:r>
            <a:r>
              <a:rPr lang="en-US" altLang="ja-JP" sz="2400">
                <a:solidFill>
                  <a:srgbClr val="CC0000"/>
                </a:solidFill>
                <a:latin typeface="Gill Sans MT" charset="0"/>
              </a:rPr>
              <a:t>network of networks</a:t>
            </a:r>
            <a:r>
              <a:rPr lang="ja-JP" altLang="en-US" sz="2400">
                <a:solidFill>
                  <a:srgbClr val="CC0000"/>
                </a:solidFill>
                <a:latin typeface="Gill Sans MT" charset="0"/>
              </a:rPr>
              <a:t>”</a:t>
            </a:r>
            <a:endParaRPr lang="en-US" altLang="ja-JP" sz="2400">
              <a:solidFill>
                <a:srgbClr val="CC0000"/>
              </a:solidFill>
              <a:latin typeface="Gill Sans MT" charset="0"/>
            </a:endParaRPr>
          </a:p>
          <a:p>
            <a:pPr lvl="1" eaLnBrk="1" hangingPunct="1"/>
            <a:r>
              <a:rPr lang="en-US" sz="2000">
                <a:latin typeface="Gill Sans MT" charset="0"/>
                <a:cs typeface="Arial" charset="0"/>
              </a:rPr>
              <a:t>Interconnected ISPs</a:t>
            </a:r>
          </a:p>
          <a:p>
            <a:pPr eaLnBrk="1" hangingPunct="1">
              <a:buSzPct val="75000"/>
            </a:pPr>
            <a:r>
              <a:rPr lang="en-US" sz="2400" i="1">
                <a:solidFill>
                  <a:srgbClr val="CC0000"/>
                </a:solidFill>
                <a:latin typeface="Gill Sans MT" charset="0"/>
              </a:rPr>
              <a:t>protocols</a:t>
            </a:r>
            <a:r>
              <a:rPr lang="en-US" sz="2400">
                <a:solidFill>
                  <a:srgbClr val="FF0000"/>
                </a:solidFill>
                <a:latin typeface="Gill Sans MT" charset="0"/>
              </a:rPr>
              <a:t> </a:t>
            </a:r>
            <a:r>
              <a:rPr lang="en-US" sz="2400">
                <a:latin typeface="Gill Sans MT" charset="0"/>
              </a:rPr>
              <a:t>control sending, receiving of msgs</a:t>
            </a:r>
          </a:p>
          <a:p>
            <a:pPr lvl="1" eaLnBrk="1" hangingPunct="1"/>
            <a:r>
              <a:rPr lang="en-US" sz="2000">
                <a:latin typeface="Gill Sans MT" charset="0"/>
                <a:cs typeface="Arial" charset="0"/>
              </a:rPr>
              <a:t>e.g., TCP, IP, HTTP, Skype,  802.11</a:t>
            </a:r>
            <a:endParaRPr lang="en-US">
              <a:latin typeface="Gill Sans MT" charset="0"/>
              <a:cs typeface="Arial" charset="0"/>
            </a:endParaRPr>
          </a:p>
          <a:p>
            <a:pPr eaLnBrk="1" hangingPunct="1">
              <a:buSzPct val="75000"/>
            </a:pPr>
            <a:r>
              <a:rPr lang="en-US" sz="2400" i="1">
                <a:solidFill>
                  <a:srgbClr val="C00000"/>
                </a:solidFill>
                <a:latin typeface="Gill Sans MT" charset="0"/>
              </a:rPr>
              <a:t>Internet  standards</a:t>
            </a:r>
          </a:p>
          <a:p>
            <a:pPr lvl="1" eaLnBrk="1" hangingPunct="1"/>
            <a:r>
              <a:rPr lang="en-US" sz="2000">
                <a:latin typeface="Gill Sans MT" charset="0"/>
                <a:cs typeface="Arial" charset="0"/>
              </a:rPr>
              <a:t>RFC: Request for comments</a:t>
            </a:r>
          </a:p>
          <a:p>
            <a:pPr lvl="1" eaLnBrk="1" hangingPunct="1"/>
            <a:r>
              <a:rPr lang="en-US" sz="2000">
                <a:latin typeface="Gill Sans MT" charset="0"/>
                <a:cs typeface="Arial" charset="0"/>
              </a:rPr>
              <a:t>IETF: Internet Engineering Task Force</a:t>
            </a:r>
          </a:p>
        </p:txBody>
      </p:sp>
      <p:sp>
        <p:nvSpPr>
          <p:cNvPr id="38915" name="Rectangle 2"/>
          <p:cNvSpPr>
            <a:spLocks noChangeArrowheads="1"/>
          </p:cNvSpPr>
          <p:nvPr/>
        </p:nvSpPr>
        <p:spPr bwMode="auto">
          <a:xfrm>
            <a:off x="212725" y="190500"/>
            <a:ext cx="83820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3600">
                <a:solidFill>
                  <a:srgbClr val="000099"/>
                </a:solidFill>
                <a:latin typeface="Gill Sans MT" charset="0"/>
              </a:rPr>
              <a:t>What</a:t>
            </a:r>
            <a:r>
              <a:rPr lang="ja-JP" altLang="en-US" sz="3600">
                <a:solidFill>
                  <a:srgbClr val="000099"/>
                </a:solidFill>
                <a:latin typeface="Gill Sans MT" charset="0"/>
              </a:rPr>
              <a:t>’</a:t>
            </a:r>
            <a:r>
              <a:rPr lang="en-US" altLang="ja-JP" sz="3600">
                <a:solidFill>
                  <a:srgbClr val="000099"/>
                </a:solidFill>
                <a:latin typeface="Gill Sans MT" charset="0"/>
              </a:rPr>
              <a:t>s the Internet: </a:t>
            </a:r>
            <a:r>
              <a:rPr lang="ja-JP" altLang="en-US" sz="3600">
                <a:solidFill>
                  <a:srgbClr val="000099"/>
                </a:solidFill>
                <a:latin typeface="Gill Sans MT" charset="0"/>
              </a:rPr>
              <a:t>“</a:t>
            </a:r>
            <a:r>
              <a:rPr lang="en-US" altLang="ja-JP" sz="3600">
                <a:solidFill>
                  <a:srgbClr val="000099"/>
                </a:solidFill>
                <a:latin typeface="Gill Sans MT" charset="0"/>
              </a:rPr>
              <a:t>nuts and bolts</a:t>
            </a:r>
            <a:r>
              <a:rPr lang="ja-JP" altLang="en-US" sz="3600">
                <a:solidFill>
                  <a:srgbClr val="000099"/>
                </a:solidFill>
                <a:latin typeface="Gill Sans MT" charset="0"/>
              </a:rPr>
              <a:t>”</a:t>
            </a:r>
            <a:r>
              <a:rPr lang="en-US" altLang="ja-JP" sz="3600">
                <a:solidFill>
                  <a:srgbClr val="000099"/>
                </a:solidFill>
                <a:latin typeface="Gill Sans MT" charset="0"/>
              </a:rPr>
              <a:t> view</a:t>
            </a:r>
            <a:endParaRPr lang="en-US" sz="4400">
              <a:solidFill>
                <a:srgbClr val="000099"/>
              </a:solidFill>
              <a:latin typeface="Gill Sans MT" charset="0"/>
            </a:endParaRPr>
          </a:p>
        </p:txBody>
      </p:sp>
      <p:pic>
        <p:nvPicPr>
          <p:cNvPr id="38916" name="Picture 330" descr="underline_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846138"/>
            <a:ext cx="8228013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8917" name="Group 366"/>
          <p:cNvGrpSpPr>
            <a:grpSpLocks/>
          </p:cNvGrpSpPr>
          <p:nvPr/>
        </p:nvGrpSpPr>
        <p:grpSpPr bwMode="auto">
          <a:xfrm>
            <a:off x="5202238" y="1384300"/>
            <a:ext cx="3551237" cy="4743450"/>
            <a:chOff x="5202238" y="1384300"/>
            <a:chExt cx="3551237" cy="4743450"/>
          </a:xfrm>
        </p:grpSpPr>
        <p:sp>
          <p:nvSpPr>
            <p:cNvPr id="38919" name="Freeform 415"/>
            <p:cNvSpPr>
              <a:spLocks/>
            </p:cNvSpPr>
            <p:nvPr/>
          </p:nvSpPr>
          <p:spPr bwMode="auto">
            <a:xfrm>
              <a:off x="7004050" y="3527425"/>
              <a:ext cx="1314450" cy="674688"/>
            </a:xfrm>
            <a:custGeom>
              <a:avLst/>
              <a:gdLst>
                <a:gd name="T0" fmla="*/ 2147483647 w 828"/>
                <a:gd name="T1" fmla="*/ 2147483647 h 425"/>
                <a:gd name="T2" fmla="*/ 2147483647 w 828"/>
                <a:gd name="T3" fmla="*/ 2147483647 h 425"/>
                <a:gd name="T4" fmla="*/ 2147483647 w 828"/>
                <a:gd name="T5" fmla="*/ 2147483647 h 425"/>
                <a:gd name="T6" fmla="*/ 2147483647 w 828"/>
                <a:gd name="T7" fmla="*/ 2147483647 h 425"/>
                <a:gd name="T8" fmla="*/ 2147483647 w 828"/>
                <a:gd name="T9" fmla="*/ 2147483647 h 425"/>
                <a:gd name="T10" fmla="*/ 2147483647 w 828"/>
                <a:gd name="T11" fmla="*/ 2147483647 h 425"/>
                <a:gd name="T12" fmla="*/ 2147483647 w 828"/>
                <a:gd name="T13" fmla="*/ 2147483647 h 425"/>
                <a:gd name="T14" fmla="*/ 2147483647 w 828"/>
                <a:gd name="T15" fmla="*/ 2147483647 h 425"/>
                <a:gd name="T16" fmla="*/ 2147483647 w 828"/>
                <a:gd name="T17" fmla="*/ 2147483647 h 425"/>
                <a:gd name="T18" fmla="*/ 2147483647 w 828"/>
                <a:gd name="T19" fmla="*/ 2147483647 h 425"/>
                <a:gd name="T20" fmla="*/ 2147483647 w 828"/>
                <a:gd name="T21" fmla="*/ 2147483647 h 425"/>
                <a:gd name="T22" fmla="*/ 2147483647 w 828"/>
                <a:gd name="T23" fmla="*/ 2147483647 h 4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8"/>
                <a:gd name="T37" fmla="*/ 0 h 425"/>
                <a:gd name="T38" fmla="*/ 828 w 828"/>
                <a:gd name="T39" fmla="*/ 425 h 4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20" name="Freeform 416"/>
            <p:cNvSpPr>
              <a:spLocks/>
            </p:cNvSpPr>
            <p:nvPr/>
          </p:nvSpPr>
          <p:spPr bwMode="auto">
            <a:xfrm>
              <a:off x="7023100" y="2001838"/>
              <a:ext cx="1730375" cy="1125538"/>
            </a:xfrm>
            <a:custGeom>
              <a:avLst/>
              <a:gdLst>
                <a:gd name="T0" fmla="*/ 2147483647 w 765"/>
                <a:gd name="T1" fmla="*/ 2147483647 h 459"/>
                <a:gd name="T2" fmla="*/ 2147483647 w 765"/>
                <a:gd name="T3" fmla="*/ 2147483647 h 459"/>
                <a:gd name="T4" fmla="*/ 2147483647 w 765"/>
                <a:gd name="T5" fmla="*/ 2147483647 h 459"/>
                <a:gd name="T6" fmla="*/ 2147483647 w 765"/>
                <a:gd name="T7" fmla="*/ 2147483647 h 459"/>
                <a:gd name="T8" fmla="*/ 2147483647 w 765"/>
                <a:gd name="T9" fmla="*/ 2147483647 h 459"/>
                <a:gd name="T10" fmla="*/ 2147483647 w 765"/>
                <a:gd name="T11" fmla="*/ 2147483647 h 459"/>
                <a:gd name="T12" fmla="*/ 2147483647 w 765"/>
                <a:gd name="T13" fmla="*/ 2147483647 h 459"/>
                <a:gd name="T14" fmla="*/ 2147483647 w 765"/>
                <a:gd name="T15" fmla="*/ 2147483647 h 459"/>
                <a:gd name="T16" fmla="*/ 2147483647 w 765"/>
                <a:gd name="T17" fmla="*/ 2147483647 h 459"/>
                <a:gd name="T18" fmla="*/ 2147483647 w 765"/>
                <a:gd name="T19" fmla="*/ 2147483647 h 459"/>
                <a:gd name="T20" fmla="*/ 2147483647 w 765"/>
                <a:gd name="T21" fmla="*/ 2147483647 h 459"/>
                <a:gd name="T22" fmla="*/ 2147483647 w 765"/>
                <a:gd name="T23" fmla="*/ 2147483647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65"/>
                <a:gd name="T37" fmla="*/ 0 h 459"/>
                <a:gd name="T38" fmla="*/ 765 w 765"/>
                <a:gd name="T39" fmla="*/ 459 h 4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21" name="Freeform 417"/>
            <p:cNvSpPr>
              <a:spLocks/>
            </p:cNvSpPr>
            <p:nvPr/>
          </p:nvSpPr>
          <p:spPr bwMode="auto">
            <a:xfrm>
              <a:off x="5202238" y="1709738"/>
              <a:ext cx="1736725" cy="107156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8922" name="Group 418"/>
            <p:cNvGrpSpPr>
              <a:grpSpLocks/>
            </p:cNvGrpSpPr>
            <p:nvPr/>
          </p:nvGrpSpPr>
          <p:grpSpPr bwMode="auto">
            <a:xfrm>
              <a:off x="5278438" y="2974975"/>
              <a:ext cx="1458912" cy="933450"/>
              <a:chOff x="2889" y="1631"/>
              <a:chExt cx="980" cy="743"/>
            </a:xfrm>
          </p:grpSpPr>
          <p:sp>
            <p:nvSpPr>
              <p:cNvPr id="39272" name="Rectangle 419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273" name="AutoShape 420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CCFF"/>
                  </a:solidFill>
                </a:endParaRPr>
              </a:p>
            </p:txBody>
          </p:sp>
        </p:grpSp>
        <p:sp>
          <p:nvSpPr>
            <p:cNvPr id="38923" name="Line 421"/>
            <p:cNvSpPr>
              <a:spLocks noChangeShapeType="1"/>
            </p:cNvSpPr>
            <p:nvPr/>
          </p:nvSpPr>
          <p:spPr bwMode="auto">
            <a:xfrm>
              <a:off x="7396163" y="3813175"/>
              <a:ext cx="163512" cy="1206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24" name="Line 422"/>
            <p:cNvSpPr>
              <a:spLocks noChangeShapeType="1"/>
            </p:cNvSpPr>
            <p:nvPr/>
          </p:nvSpPr>
          <p:spPr bwMode="auto">
            <a:xfrm>
              <a:off x="7493000" y="3733800"/>
              <a:ext cx="279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25" name="Line 423"/>
            <p:cNvSpPr>
              <a:spLocks noChangeShapeType="1"/>
            </p:cNvSpPr>
            <p:nvPr/>
          </p:nvSpPr>
          <p:spPr bwMode="auto">
            <a:xfrm flipV="1">
              <a:off x="7729538" y="3819525"/>
              <a:ext cx="134937" cy="1047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26" name="Line 424"/>
            <p:cNvSpPr>
              <a:spLocks noChangeShapeType="1"/>
            </p:cNvSpPr>
            <p:nvPr/>
          </p:nvSpPr>
          <p:spPr bwMode="auto">
            <a:xfrm>
              <a:off x="6427788" y="3740150"/>
              <a:ext cx="6794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27" name="Line 425"/>
            <p:cNvSpPr>
              <a:spLocks noChangeShapeType="1"/>
            </p:cNvSpPr>
            <p:nvPr/>
          </p:nvSpPr>
          <p:spPr bwMode="auto">
            <a:xfrm>
              <a:off x="6723063" y="2587625"/>
              <a:ext cx="509587" cy="3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28" name="Line 426"/>
            <p:cNvSpPr>
              <a:spLocks noChangeShapeType="1"/>
            </p:cNvSpPr>
            <p:nvPr/>
          </p:nvSpPr>
          <p:spPr bwMode="auto">
            <a:xfrm>
              <a:off x="6289675" y="2403475"/>
              <a:ext cx="152400" cy="95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29" name="Freeform 427"/>
            <p:cNvSpPr>
              <a:spLocks/>
            </p:cNvSpPr>
            <p:nvPr/>
          </p:nvSpPr>
          <p:spPr bwMode="auto">
            <a:xfrm>
              <a:off x="5497513" y="4378325"/>
              <a:ext cx="3079750" cy="1665288"/>
            </a:xfrm>
            <a:custGeom>
              <a:avLst/>
              <a:gdLst>
                <a:gd name="T0" fmla="*/ 2147483647 w 1940"/>
                <a:gd name="T1" fmla="*/ 2147483647 h 1049"/>
                <a:gd name="T2" fmla="*/ 2147483647 w 1940"/>
                <a:gd name="T3" fmla="*/ 2147483647 h 1049"/>
                <a:gd name="T4" fmla="*/ 2147483647 w 1940"/>
                <a:gd name="T5" fmla="*/ 2147483647 h 1049"/>
                <a:gd name="T6" fmla="*/ 2147483647 w 1940"/>
                <a:gd name="T7" fmla="*/ 2147483647 h 1049"/>
                <a:gd name="T8" fmla="*/ 2147483647 w 1940"/>
                <a:gd name="T9" fmla="*/ 2147483647 h 1049"/>
                <a:gd name="T10" fmla="*/ 2147483647 w 1940"/>
                <a:gd name="T11" fmla="*/ 2147483647 h 1049"/>
                <a:gd name="T12" fmla="*/ 2147483647 w 1940"/>
                <a:gd name="T13" fmla="*/ 2147483647 h 1049"/>
                <a:gd name="T14" fmla="*/ 2147483647 w 1940"/>
                <a:gd name="T15" fmla="*/ 2147483647 h 1049"/>
                <a:gd name="T16" fmla="*/ 2147483647 w 1940"/>
                <a:gd name="T17" fmla="*/ 2147483647 h 1049"/>
                <a:gd name="T18" fmla="*/ 2147483647 w 1940"/>
                <a:gd name="T19" fmla="*/ 2147483647 h 1049"/>
                <a:gd name="T20" fmla="*/ 2147483647 w 1940"/>
                <a:gd name="T21" fmla="*/ 2147483647 h 1049"/>
                <a:gd name="T22" fmla="*/ 2147483647 w 1940"/>
                <a:gd name="T23" fmla="*/ 2147483647 h 1049"/>
                <a:gd name="T24" fmla="*/ 2147483647 w 1940"/>
                <a:gd name="T25" fmla="*/ 2147483647 h 1049"/>
                <a:gd name="T26" fmla="*/ 2147483647 w 1940"/>
                <a:gd name="T27" fmla="*/ 2147483647 h 1049"/>
                <a:gd name="T28" fmla="*/ 2147483647 w 1940"/>
                <a:gd name="T29" fmla="*/ 2147483647 h 1049"/>
                <a:gd name="T30" fmla="*/ 2147483647 w 1940"/>
                <a:gd name="T31" fmla="*/ 2147483647 h 10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40"/>
                <a:gd name="T49" fmla="*/ 0 h 1049"/>
                <a:gd name="T50" fmla="*/ 1940 w 1940"/>
                <a:gd name="T51" fmla="*/ 1049 h 10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40" h="1049">
                  <a:moveTo>
                    <a:pt x="952" y="26"/>
                  </a:moveTo>
                  <a:cubicBezTo>
                    <a:pt x="867" y="45"/>
                    <a:pt x="832" y="118"/>
                    <a:pt x="755" y="125"/>
                  </a:cubicBezTo>
                  <a:cubicBezTo>
                    <a:pt x="678" y="132"/>
                    <a:pt x="587" y="72"/>
                    <a:pt x="488" y="68"/>
                  </a:cubicBezTo>
                  <a:cubicBezTo>
                    <a:pt x="389" y="64"/>
                    <a:pt x="237" y="48"/>
                    <a:pt x="158" y="101"/>
                  </a:cubicBezTo>
                  <a:cubicBezTo>
                    <a:pt x="79" y="154"/>
                    <a:pt x="28" y="298"/>
                    <a:pt x="14" y="389"/>
                  </a:cubicBezTo>
                  <a:cubicBezTo>
                    <a:pt x="0" y="480"/>
                    <a:pt x="25" y="595"/>
                    <a:pt x="71" y="648"/>
                  </a:cubicBezTo>
                  <a:cubicBezTo>
                    <a:pt x="117" y="701"/>
                    <a:pt x="205" y="665"/>
                    <a:pt x="288" y="706"/>
                  </a:cubicBezTo>
                  <a:cubicBezTo>
                    <a:pt x="371" y="747"/>
                    <a:pt x="450" y="842"/>
                    <a:pt x="568" y="893"/>
                  </a:cubicBezTo>
                  <a:cubicBezTo>
                    <a:pt x="686" y="944"/>
                    <a:pt x="852" y="991"/>
                    <a:pt x="996" y="1014"/>
                  </a:cubicBezTo>
                  <a:cubicBezTo>
                    <a:pt x="1140" y="1036"/>
                    <a:pt x="1309" y="1049"/>
                    <a:pt x="1433" y="1031"/>
                  </a:cubicBezTo>
                  <a:cubicBezTo>
                    <a:pt x="1557" y="1012"/>
                    <a:pt x="1657" y="960"/>
                    <a:pt x="1739" y="907"/>
                  </a:cubicBezTo>
                  <a:cubicBezTo>
                    <a:pt x="1821" y="855"/>
                    <a:pt x="1906" y="824"/>
                    <a:pt x="1923" y="714"/>
                  </a:cubicBezTo>
                  <a:cubicBezTo>
                    <a:pt x="1940" y="604"/>
                    <a:pt x="1898" y="350"/>
                    <a:pt x="1839" y="251"/>
                  </a:cubicBezTo>
                  <a:cubicBezTo>
                    <a:pt x="1780" y="151"/>
                    <a:pt x="1662" y="153"/>
                    <a:pt x="1566" y="114"/>
                  </a:cubicBezTo>
                  <a:cubicBezTo>
                    <a:pt x="1470" y="76"/>
                    <a:pt x="1365" y="30"/>
                    <a:pt x="1263" y="15"/>
                  </a:cubicBezTo>
                  <a:cubicBezTo>
                    <a:pt x="1161" y="0"/>
                    <a:pt x="1037" y="8"/>
                    <a:pt x="952" y="26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30" name="Line 428"/>
            <p:cNvSpPr>
              <a:spLocks noChangeShapeType="1"/>
            </p:cNvSpPr>
            <p:nvPr/>
          </p:nvSpPr>
          <p:spPr bwMode="auto">
            <a:xfrm rot="-5400000">
              <a:off x="7845425" y="5159376"/>
              <a:ext cx="523875" cy="1397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1" name="Line 429"/>
            <p:cNvSpPr>
              <a:spLocks noChangeShapeType="1"/>
            </p:cNvSpPr>
            <p:nvPr/>
          </p:nvSpPr>
          <p:spPr bwMode="auto">
            <a:xfrm rot="5400000" flipV="1">
              <a:off x="7991475" y="5440363"/>
              <a:ext cx="3175" cy="8572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2" name="Line 430"/>
            <p:cNvSpPr>
              <a:spLocks noChangeShapeType="1"/>
            </p:cNvSpPr>
            <p:nvPr/>
          </p:nvSpPr>
          <p:spPr bwMode="auto">
            <a:xfrm rot="-5400000">
              <a:off x="8177213" y="5116513"/>
              <a:ext cx="0" cy="1143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3" name="Line 431"/>
            <p:cNvSpPr>
              <a:spLocks noChangeShapeType="1"/>
            </p:cNvSpPr>
            <p:nvPr/>
          </p:nvSpPr>
          <p:spPr bwMode="auto">
            <a:xfrm>
              <a:off x="7358063" y="4697413"/>
              <a:ext cx="390525" cy="184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34" name="Line 432"/>
            <p:cNvSpPr>
              <a:spLocks noChangeShapeType="1"/>
            </p:cNvSpPr>
            <p:nvPr/>
          </p:nvSpPr>
          <p:spPr bwMode="auto">
            <a:xfrm flipV="1">
              <a:off x="6737350" y="4684713"/>
              <a:ext cx="322263" cy="1984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35" name="Line 433"/>
            <p:cNvSpPr>
              <a:spLocks noChangeShapeType="1"/>
            </p:cNvSpPr>
            <p:nvPr/>
          </p:nvSpPr>
          <p:spPr bwMode="auto">
            <a:xfrm flipV="1">
              <a:off x="6780213" y="4976813"/>
              <a:ext cx="9715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36" name="Line 435"/>
            <p:cNvSpPr>
              <a:spLocks noChangeShapeType="1"/>
            </p:cNvSpPr>
            <p:nvPr/>
          </p:nvSpPr>
          <p:spPr bwMode="auto">
            <a:xfrm>
              <a:off x="6100763" y="4773613"/>
              <a:ext cx="263525" cy="85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37" name="Line 436"/>
            <p:cNvSpPr>
              <a:spLocks noChangeShapeType="1"/>
            </p:cNvSpPr>
            <p:nvPr/>
          </p:nvSpPr>
          <p:spPr bwMode="auto">
            <a:xfrm flipV="1">
              <a:off x="5842000" y="4983163"/>
              <a:ext cx="412750" cy="127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38" name="Line 439"/>
            <p:cNvSpPr>
              <a:spLocks noChangeShapeType="1"/>
            </p:cNvSpPr>
            <p:nvPr/>
          </p:nvSpPr>
          <p:spPr bwMode="auto">
            <a:xfrm flipH="1">
              <a:off x="6267450" y="5070475"/>
              <a:ext cx="142875" cy="1984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39" name="Line 440"/>
            <p:cNvSpPr>
              <a:spLocks noChangeShapeType="1"/>
            </p:cNvSpPr>
            <p:nvPr/>
          </p:nvSpPr>
          <p:spPr bwMode="auto">
            <a:xfrm flipH="1" flipV="1">
              <a:off x="6588125" y="5097463"/>
              <a:ext cx="74613" cy="1730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40" name="Line 441"/>
            <p:cNvSpPr>
              <a:spLocks noChangeShapeType="1"/>
            </p:cNvSpPr>
            <p:nvPr/>
          </p:nvSpPr>
          <p:spPr bwMode="auto">
            <a:xfrm>
              <a:off x="6743700" y="5053013"/>
              <a:ext cx="503238" cy="2698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41" name="Line 443"/>
            <p:cNvSpPr>
              <a:spLocks noChangeShapeType="1"/>
            </p:cNvSpPr>
            <p:nvPr/>
          </p:nvSpPr>
          <p:spPr bwMode="auto">
            <a:xfrm>
              <a:off x="6281738" y="3522663"/>
              <a:ext cx="0" cy="1317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42" name="Line 444"/>
            <p:cNvSpPr>
              <a:spLocks noChangeShapeType="1"/>
            </p:cNvSpPr>
            <p:nvPr/>
          </p:nvSpPr>
          <p:spPr bwMode="auto">
            <a:xfrm flipV="1">
              <a:off x="7577138" y="2492375"/>
              <a:ext cx="123825" cy="873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43" name="Line 445"/>
            <p:cNvSpPr>
              <a:spLocks noChangeShapeType="1"/>
            </p:cNvSpPr>
            <p:nvPr/>
          </p:nvSpPr>
          <p:spPr bwMode="auto">
            <a:xfrm>
              <a:off x="7405688" y="2665413"/>
              <a:ext cx="0" cy="825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44" name="Line 446"/>
            <p:cNvSpPr>
              <a:spLocks noChangeShapeType="1"/>
            </p:cNvSpPr>
            <p:nvPr/>
          </p:nvSpPr>
          <p:spPr bwMode="auto">
            <a:xfrm flipV="1">
              <a:off x="7577138" y="2562225"/>
              <a:ext cx="263525" cy="288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45" name="Line 447"/>
            <p:cNvSpPr>
              <a:spLocks noChangeShapeType="1"/>
            </p:cNvSpPr>
            <p:nvPr/>
          </p:nvSpPr>
          <p:spPr bwMode="auto">
            <a:xfrm>
              <a:off x="7942263" y="2560638"/>
              <a:ext cx="0" cy="196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46" name="Line 448"/>
            <p:cNvSpPr>
              <a:spLocks noChangeShapeType="1"/>
            </p:cNvSpPr>
            <p:nvPr/>
          </p:nvSpPr>
          <p:spPr bwMode="auto">
            <a:xfrm>
              <a:off x="7596188" y="2867025"/>
              <a:ext cx="188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47" name="Line 449"/>
            <p:cNvSpPr>
              <a:spLocks noChangeShapeType="1"/>
            </p:cNvSpPr>
            <p:nvPr/>
          </p:nvSpPr>
          <p:spPr bwMode="auto">
            <a:xfrm flipV="1">
              <a:off x="5891213" y="3733800"/>
              <a:ext cx="168275" cy="3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48" name="Line 450"/>
            <p:cNvSpPr>
              <a:spLocks noChangeShapeType="1"/>
            </p:cNvSpPr>
            <p:nvPr/>
          </p:nvSpPr>
          <p:spPr bwMode="auto">
            <a:xfrm>
              <a:off x="8150225" y="2857500"/>
              <a:ext cx="177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49" name="Line 451"/>
            <p:cNvSpPr>
              <a:spLocks noChangeShapeType="1"/>
            </p:cNvSpPr>
            <p:nvPr/>
          </p:nvSpPr>
          <p:spPr bwMode="auto">
            <a:xfrm flipH="1">
              <a:off x="7296150" y="2933700"/>
              <a:ext cx="98425" cy="704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50" name="Line 452"/>
            <p:cNvSpPr>
              <a:spLocks noChangeShapeType="1"/>
            </p:cNvSpPr>
            <p:nvPr/>
          </p:nvSpPr>
          <p:spPr bwMode="auto">
            <a:xfrm flipH="1">
              <a:off x="7888288" y="2933700"/>
              <a:ext cx="111125" cy="7270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51" name="Line 541"/>
            <p:cNvSpPr>
              <a:spLocks noChangeShapeType="1"/>
            </p:cNvSpPr>
            <p:nvPr/>
          </p:nvSpPr>
          <p:spPr bwMode="auto">
            <a:xfrm flipV="1">
              <a:off x="7272338" y="4075113"/>
              <a:ext cx="227012" cy="4365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8952" name="Group 590"/>
            <p:cNvGrpSpPr>
              <a:grpSpLocks/>
            </p:cNvGrpSpPr>
            <p:nvPr/>
          </p:nvGrpSpPr>
          <p:grpSpPr bwMode="auto">
            <a:xfrm flipH="1">
              <a:off x="5775325" y="4533900"/>
              <a:ext cx="414337" cy="373063"/>
              <a:chOff x="2839" y="3501"/>
              <a:chExt cx="755" cy="803"/>
            </a:xfrm>
          </p:grpSpPr>
          <p:pic>
            <p:nvPicPr>
              <p:cNvPr id="39270" name="Picture 591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9271" name="Freeform 592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38953" name="Group 593"/>
            <p:cNvGrpSpPr>
              <a:grpSpLocks/>
            </p:cNvGrpSpPr>
            <p:nvPr/>
          </p:nvGrpSpPr>
          <p:grpSpPr bwMode="auto">
            <a:xfrm flipH="1">
              <a:off x="5457825" y="4954588"/>
              <a:ext cx="482600" cy="406400"/>
              <a:chOff x="2839" y="3501"/>
              <a:chExt cx="755" cy="803"/>
            </a:xfrm>
          </p:grpSpPr>
          <p:pic>
            <p:nvPicPr>
              <p:cNvPr id="39268" name="Picture 594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9269" name="Freeform 595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38954" name="Group 596"/>
            <p:cNvGrpSpPr>
              <a:grpSpLocks/>
            </p:cNvGrpSpPr>
            <p:nvPr/>
          </p:nvGrpSpPr>
          <p:grpSpPr bwMode="auto">
            <a:xfrm flipH="1">
              <a:off x="5935663" y="5256213"/>
              <a:ext cx="427037" cy="349250"/>
              <a:chOff x="2839" y="3501"/>
              <a:chExt cx="755" cy="803"/>
            </a:xfrm>
          </p:grpSpPr>
          <p:pic>
            <p:nvPicPr>
              <p:cNvPr id="39266" name="Picture 597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9267" name="Freeform 598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38955" name="Group 599"/>
            <p:cNvGrpSpPr>
              <a:grpSpLocks/>
            </p:cNvGrpSpPr>
            <p:nvPr/>
          </p:nvGrpSpPr>
          <p:grpSpPr bwMode="auto">
            <a:xfrm>
              <a:off x="6550025" y="5238750"/>
              <a:ext cx="427037" cy="350838"/>
              <a:chOff x="2839" y="3501"/>
              <a:chExt cx="755" cy="803"/>
            </a:xfrm>
          </p:grpSpPr>
          <p:pic>
            <p:nvPicPr>
              <p:cNvPr id="39264" name="Picture 60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9265" name="Freeform 601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pic>
          <p:nvPicPr>
            <p:cNvPr id="38956" name="Picture 603" descr="car_icon_small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2063" y="1720850"/>
              <a:ext cx="849312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8957" name="Group 652"/>
            <p:cNvGrpSpPr>
              <a:grpSpLocks/>
            </p:cNvGrpSpPr>
            <p:nvPr/>
          </p:nvGrpSpPr>
          <p:grpSpPr bwMode="auto">
            <a:xfrm>
              <a:off x="5613400" y="1546225"/>
              <a:ext cx="415925" cy="385763"/>
              <a:chOff x="2751" y="1851"/>
              <a:chExt cx="462" cy="478"/>
            </a:xfrm>
          </p:grpSpPr>
          <p:pic>
            <p:nvPicPr>
              <p:cNvPr id="39262" name="Picture 653" descr="iphone_stylized_small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263" name="Picture 654" descr="antenna_radiation_stylized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8958" name="Group 665"/>
            <p:cNvGrpSpPr>
              <a:grpSpLocks/>
            </p:cNvGrpSpPr>
            <p:nvPr/>
          </p:nvGrpSpPr>
          <p:grpSpPr bwMode="auto">
            <a:xfrm>
              <a:off x="7689850" y="2395538"/>
              <a:ext cx="390525" cy="169863"/>
              <a:chOff x="4650" y="1129"/>
              <a:chExt cx="246" cy="95"/>
            </a:xfrm>
          </p:grpSpPr>
          <p:sp>
            <p:nvSpPr>
              <p:cNvPr id="39254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39255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39256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39257" name="Group 659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9260" name="Freeform 66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261" name="Freeform 66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258" name="Line 662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59" name="Line 663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959" name="Group 666"/>
            <p:cNvGrpSpPr>
              <a:grpSpLocks/>
            </p:cNvGrpSpPr>
            <p:nvPr/>
          </p:nvGrpSpPr>
          <p:grpSpPr bwMode="auto">
            <a:xfrm>
              <a:off x="7762875" y="2757488"/>
              <a:ext cx="390525" cy="176213"/>
              <a:chOff x="4650" y="1129"/>
              <a:chExt cx="246" cy="95"/>
            </a:xfrm>
          </p:grpSpPr>
          <p:sp>
            <p:nvSpPr>
              <p:cNvPr id="39246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39247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39248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39249" name="Group 670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9252" name="Freeform 671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253" name="Freeform 672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250" name="Line 673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51" name="Line 674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960" name="Group 675"/>
            <p:cNvGrpSpPr>
              <a:grpSpLocks/>
            </p:cNvGrpSpPr>
            <p:nvPr/>
          </p:nvGrpSpPr>
          <p:grpSpPr bwMode="auto">
            <a:xfrm>
              <a:off x="7204075" y="2493963"/>
              <a:ext cx="390525" cy="169863"/>
              <a:chOff x="4650" y="1129"/>
              <a:chExt cx="246" cy="95"/>
            </a:xfrm>
          </p:grpSpPr>
          <p:sp>
            <p:nvSpPr>
              <p:cNvPr id="39238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39239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39240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39241" name="Group 679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9244" name="Freeform 68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245" name="Freeform 68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242" name="Line 682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43" name="Line 683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961" name="Group 684"/>
            <p:cNvGrpSpPr>
              <a:grpSpLocks/>
            </p:cNvGrpSpPr>
            <p:nvPr/>
          </p:nvGrpSpPr>
          <p:grpSpPr bwMode="auto">
            <a:xfrm>
              <a:off x="7215188" y="2757488"/>
              <a:ext cx="390525" cy="169863"/>
              <a:chOff x="4650" y="1129"/>
              <a:chExt cx="246" cy="95"/>
            </a:xfrm>
          </p:grpSpPr>
          <p:sp>
            <p:nvSpPr>
              <p:cNvPr id="39230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39231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39232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39233" name="Group 688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9236" name="Freeform 68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237" name="Freeform 69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234" name="Line 691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35" name="Line 692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8962" name="Line 693"/>
            <p:cNvSpPr>
              <a:spLocks noChangeShapeType="1"/>
            </p:cNvSpPr>
            <p:nvPr/>
          </p:nvSpPr>
          <p:spPr bwMode="auto">
            <a:xfrm>
              <a:off x="8345488" y="2855913"/>
              <a:ext cx="17780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8963" name="Group 694"/>
            <p:cNvGrpSpPr>
              <a:grpSpLocks/>
            </p:cNvGrpSpPr>
            <p:nvPr/>
          </p:nvGrpSpPr>
          <p:grpSpPr bwMode="auto">
            <a:xfrm>
              <a:off x="7400925" y="3911600"/>
              <a:ext cx="485775" cy="203200"/>
              <a:chOff x="4650" y="1129"/>
              <a:chExt cx="246" cy="95"/>
            </a:xfrm>
          </p:grpSpPr>
          <p:sp>
            <p:nvSpPr>
              <p:cNvPr id="39222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39223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39224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39225" name="Group 698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9228" name="Freeform 69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229" name="Freeform 70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226" name="Line 701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27" name="Line 702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964" name="Group 712"/>
            <p:cNvGrpSpPr>
              <a:grpSpLocks/>
            </p:cNvGrpSpPr>
            <p:nvPr/>
          </p:nvGrpSpPr>
          <p:grpSpPr bwMode="auto">
            <a:xfrm>
              <a:off x="7081838" y="3630613"/>
              <a:ext cx="485775" cy="203200"/>
              <a:chOff x="4650" y="1129"/>
              <a:chExt cx="246" cy="95"/>
            </a:xfrm>
          </p:grpSpPr>
          <p:sp>
            <p:nvSpPr>
              <p:cNvPr id="39214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39215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39216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39217" name="Group 716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9220" name="Freeform 717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221" name="Freeform 718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218" name="Line 719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19" name="Line 720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965" name="Group 721"/>
            <p:cNvGrpSpPr>
              <a:grpSpLocks/>
            </p:cNvGrpSpPr>
            <p:nvPr/>
          </p:nvGrpSpPr>
          <p:grpSpPr bwMode="auto">
            <a:xfrm>
              <a:off x="7743825" y="3643313"/>
              <a:ext cx="485775" cy="203200"/>
              <a:chOff x="4650" y="1129"/>
              <a:chExt cx="246" cy="95"/>
            </a:xfrm>
          </p:grpSpPr>
          <p:sp>
            <p:nvSpPr>
              <p:cNvPr id="39206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39207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39208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39209" name="Group 725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9212" name="Freeform 72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213" name="Freeform 72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210" name="Line 728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11" name="Line 729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966" name="Group 730"/>
            <p:cNvGrpSpPr>
              <a:grpSpLocks/>
            </p:cNvGrpSpPr>
            <p:nvPr/>
          </p:nvGrpSpPr>
          <p:grpSpPr bwMode="auto">
            <a:xfrm>
              <a:off x="6962775" y="4505325"/>
              <a:ext cx="619125" cy="242888"/>
              <a:chOff x="4650" y="1129"/>
              <a:chExt cx="246" cy="95"/>
            </a:xfrm>
          </p:grpSpPr>
          <p:sp>
            <p:nvSpPr>
              <p:cNvPr id="39198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39199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39200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39201" name="Group 734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9204" name="Freeform 735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205" name="Freeform 736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202" name="Line 737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03" name="Line 738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967" name="Group 739"/>
            <p:cNvGrpSpPr>
              <a:grpSpLocks/>
            </p:cNvGrpSpPr>
            <p:nvPr/>
          </p:nvGrpSpPr>
          <p:grpSpPr bwMode="auto">
            <a:xfrm>
              <a:off x="7596188" y="4803775"/>
              <a:ext cx="619125" cy="242888"/>
              <a:chOff x="4650" y="1129"/>
              <a:chExt cx="246" cy="95"/>
            </a:xfrm>
          </p:grpSpPr>
          <p:sp>
            <p:nvSpPr>
              <p:cNvPr id="39190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39191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39192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39193" name="Group 743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9196" name="Freeform 744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197" name="Freeform 745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194" name="Line 746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95" name="Line 747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968" name="Group 748"/>
            <p:cNvGrpSpPr>
              <a:grpSpLocks/>
            </p:cNvGrpSpPr>
            <p:nvPr/>
          </p:nvGrpSpPr>
          <p:grpSpPr bwMode="auto">
            <a:xfrm>
              <a:off x="6246813" y="4848225"/>
              <a:ext cx="619125" cy="242888"/>
              <a:chOff x="4650" y="1129"/>
              <a:chExt cx="246" cy="95"/>
            </a:xfrm>
          </p:grpSpPr>
          <p:sp>
            <p:nvSpPr>
              <p:cNvPr id="39182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39183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39184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39185" name="Group 752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9188" name="Freeform 753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189" name="Freeform 754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186" name="Line 755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87" name="Line 756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969" name="Group 757"/>
            <p:cNvGrpSpPr>
              <a:grpSpLocks/>
            </p:cNvGrpSpPr>
            <p:nvPr/>
          </p:nvGrpSpPr>
          <p:grpSpPr bwMode="auto">
            <a:xfrm>
              <a:off x="6053138" y="3640138"/>
              <a:ext cx="390525" cy="169863"/>
              <a:chOff x="4650" y="1129"/>
              <a:chExt cx="246" cy="95"/>
            </a:xfrm>
          </p:grpSpPr>
          <p:sp>
            <p:nvSpPr>
              <p:cNvPr id="39174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39175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39176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39177" name="Group 761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9180" name="Freeform 762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181" name="Freeform 763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178" name="Line 764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79" name="Line 765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970" name="Group 767"/>
            <p:cNvGrpSpPr>
              <a:grpSpLocks/>
            </p:cNvGrpSpPr>
            <p:nvPr/>
          </p:nvGrpSpPr>
          <p:grpSpPr bwMode="auto">
            <a:xfrm>
              <a:off x="6353175" y="2487613"/>
              <a:ext cx="390525" cy="169863"/>
              <a:chOff x="4650" y="1129"/>
              <a:chExt cx="246" cy="95"/>
            </a:xfrm>
          </p:grpSpPr>
          <p:sp>
            <p:nvSpPr>
              <p:cNvPr id="39166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39167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39168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39169" name="Group 771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9172" name="Freeform 772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173" name="Freeform 773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170" name="Line 774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71" name="Line 775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971" name="Group 776"/>
            <p:cNvGrpSpPr>
              <a:grpSpLocks/>
            </p:cNvGrpSpPr>
            <p:nvPr/>
          </p:nvGrpSpPr>
          <p:grpSpPr bwMode="auto">
            <a:xfrm>
              <a:off x="5611813" y="3500438"/>
              <a:ext cx="506412" cy="352425"/>
              <a:chOff x="2967" y="478"/>
              <a:chExt cx="788" cy="625"/>
            </a:xfrm>
          </p:grpSpPr>
          <p:pic>
            <p:nvPicPr>
              <p:cNvPr id="39164" name="Picture 777" descr="access_point_stylized_small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165" name="Picture 778" descr="antenna_radiation_stylized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8972" name="Group 779"/>
            <p:cNvGrpSpPr>
              <a:grpSpLocks/>
            </p:cNvGrpSpPr>
            <p:nvPr/>
          </p:nvGrpSpPr>
          <p:grpSpPr bwMode="auto">
            <a:xfrm>
              <a:off x="7132638" y="5003800"/>
              <a:ext cx="563562" cy="420688"/>
              <a:chOff x="2967" y="478"/>
              <a:chExt cx="788" cy="625"/>
            </a:xfrm>
          </p:grpSpPr>
          <p:pic>
            <p:nvPicPr>
              <p:cNvPr id="39162" name="Picture 780" descr="access_point_stylized_small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163" name="Picture 781" descr="antenna_radiation_stylized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8973" name="Group 782"/>
            <p:cNvGrpSpPr>
              <a:grpSpLocks/>
            </p:cNvGrpSpPr>
            <p:nvPr/>
          </p:nvGrpSpPr>
          <p:grpSpPr bwMode="auto">
            <a:xfrm>
              <a:off x="6061075" y="1844675"/>
              <a:ext cx="457200" cy="631825"/>
              <a:chOff x="742" y="2409"/>
              <a:chExt cx="576" cy="881"/>
            </a:xfrm>
          </p:grpSpPr>
          <p:grpSp>
            <p:nvGrpSpPr>
              <p:cNvPr id="39144" name="Group 783"/>
              <p:cNvGrpSpPr>
                <a:grpSpLocks/>
              </p:cNvGrpSpPr>
              <p:nvPr/>
            </p:nvGrpSpPr>
            <p:grpSpPr bwMode="auto">
              <a:xfrm>
                <a:off x="832" y="2643"/>
                <a:ext cx="376" cy="647"/>
                <a:chOff x="3130" y="3288"/>
                <a:chExt cx="410" cy="742"/>
              </a:xfrm>
            </p:grpSpPr>
            <p:sp>
              <p:nvSpPr>
                <p:cNvPr id="39147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9148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9149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9150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9151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9152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9153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9154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9155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9156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9157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9158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9159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9160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9161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pic>
            <p:nvPicPr>
              <p:cNvPr id="39145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2" y="2409"/>
                <a:ext cx="576" cy="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9146" name="Oval 800"/>
              <p:cNvSpPr>
                <a:spLocks noChangeArrowheads="1"/>
              </p:cNvSpPr>
              <p:nvPr/>
            </p:nvSpPr>
            <p:spPr bwMode="auto">
              <a:xfrm>
                <a:off x="986" y="2597"/>
                <a:ext cx="66" cy="69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8974" name="Text Box 580"/>
            <p:cNvSpPr txBox="1">
              <a:spLocks noChangeArrowheads="1"/>
            </p:cNvSpPr>
            <p:nvPr/>
          </p:nvSpPr>
          <p:spPr bwMode="auto">
            <a:xfrm>
              <a:off x="5957888" y="1384300"/>
              <a:ext cx="15494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/>
                <a:t>mobile network</a:t>
              </a:r>
            </a:p>
          </p:txBody>
        </p:sp>
        <p:sp>
          <p:nvSpPr>
            <p:cNvPr id="38975" name="Text Box 580"/>
            <p:cNvSpPr txBox="1">
              <a:spLocks noChangeArrowheads="1"/>
            </p:cNvSpPr>
            <p:nvPr/>
          </p:nvSpPr>
          <p:spPr bwMode="auto">
            <a:xfrm>
              <a:off x="7561263" y="2071688"/>
              <a:ext cx="110807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/>
                <a:t>global ISP</a:t>
              </a:r>
            </a:p>
          </p:txBody>
        </p:sp>
        <p:sp>
          <p:nvSpPr>
            <p:cNvPr id="38976" name="Text Box 580"/>
            <p:cNvSpPr txBox="1">
              <a:spLocks noChangeArrowheads="1"/>
            </p:cNvSpPr>
            <p:nvPr/>
          </p:nvSpPr>
          <p:spPr bwMode="auto">
            <a:xfrm>
              <a:off x="7337425" y="3298825"/>
              <a:ext cx="128905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/>
                <a:t>regional ISP</a:t>
              </a:r>
            </a:p>
          </p:txBody>
        </p:sp>
        <p:sp>
          <p:nvSpPr>
            <p:cNvPr id="38977" name="Text Box 580"/>
            <p:cNvSpPr txBox="1">
              <a:spLocks noChangeArrowheads="1"/>
            </p:cNvSpPr>
            <p:nvPr/>
          </p:nvSpPr>
          <p:spPr bwMode="auto">
            <a:xfrm>
              <a:off x="6324600" y="2963863"/>
              <a:ext cx="895350" cy="48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sz="1600"/>
                <a:t>home </a:t>
              </a:r>
            </a:p>
            <a:p>
              <a:pPr>
                <a:lnSpc>
                  <a:spcPct val="80000"/>
                </a:lnSpc>
              </a:pPr>
              <a:r>
                <a:rPr lang="en-US" sz="1600"/>
                <a:t>network</a:t>
              </a:r>
            </a:p>
          </p:txBody>
        </p:sp>
        <p:sp>
          <p:nvSpPr>
            <p:cNvPr id="38978" name="Text Box 580"/>
            <p:cNvSpPr txBox="1">
              <a:spLocks noChangeArrowheads="1"/>
            </p:cNvSpPr>
            <p:nvPr/>
          </p:nvSpPr>
          <p:spPr bwMode="auto">
            <a:xfrm>
              <a:off x="5584825" y="5645150"/>
              <a:ext cx="1295400" cy="48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sz="1600"/>
                <a:t>institutional</a:t>
              </a:r>
            </a:p>
            <a:p>
              <a:pPr>
                <a:lnSpc>
                  <a:spcPct val="80000"/>
                </a:lnSpc>
              </a:pPr>
              <a:r>
                <a:rPr lang="en-US" sz="1600"/>
                <a:t>       network</a:t>
              </a:r>
            </a:p>
          </p:txBody>
        </p:sp>
        <p:grpSp>
          <p:nvGrpSpPr>
            <p:cNvPr id="38979" name="Group 950"/>
            <p:cNvGrpSpPr>
              <a:grpSpLocks/>
            </p:cNvGrpSpPr>
            <p:nvPr/>
          </p:nvGrpSpPr>
          <p:grpSpPr bwMode="auto">
            <a:xfrm>
              <a:off x="8240713" y="5002213"/>
              <a:ext cx="227012" cy="481013"/>
              <a:chOff x="4140" y="429"/>
              <a:chExt cx="1425" cy="2396"/>
            </a:xfrm>
          </p:grpSpPr>
          <p:sp>
            <p:nvSpPr>
              <p:cNvPr id="39112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7 w 354"/>
                  <a:gd name="T1" fmla="*/ 0 h 2742"/>
                  <a:gd name="T2" fmla="*/ 38 w 354"/>
                  <a:gd name="T3" fmla="*/ 55 h 2742"/>
                  <a:gd name="T4" fmla="*/ 37 w 354"/>
                  <a:gd name="T5" fmla="*/ 425 h 2742"/>
                  <a:gd name="T6" fmla="*/ 0 w 354"/>
                  <a:gd name="T7" fmla="*/ 445 h 2742"/>
                  <a:gd name="T8" fmla="*/ 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13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114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3 w 211"/>
                  <a:gd name="T3" fmla="*/ 36 h 2537"/>
                  <a:gd name="T4" fmla="*/ 2 w 211"/>
                  <a:gd name="T5" fmla="*/ 40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15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1 h 226"/>
                  <a:gd name="T4" fmla="*/ 36 w 328"/>
                  <a:gd name="T5" fmla="*/ 38 h 226"/>
                  <a:gd name="T6" fmla="*/ 0 w 328"/>
                  <a:gd name="T7" fmla="*/ 1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16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9117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39142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143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9118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9119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39140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141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9120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121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9122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39138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139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9123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0 h 226"/>
                  <a:gd name="T4" fmla="*/ 36 w 328"/>
                  <a:gd name="T5" fmla="*/ 36 h 226"/>
                  <a:gd name="T6" fmla="*/ 0 w 328"/>
                  <a:gd name="T7" fmla="*/ 1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9124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39136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137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9125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126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32 w 296"/>
                  <a:gd name="T3" fmla="*/ 22 h 256"/>
                  <a:gd name="T4" fmla="*/ 32 w 296"/>
                  <a:gd name="T5" fmla="*/ 41 h 256"/>
                  <a:gd name="T6" fmla="*/ 0 w 296"/>
                  <a:gd name="T7" fmla="*/ 15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27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34 w 304"/>
                  <a:gd name="T3" fmla="*/ 27 h 288"/>
                  <a:gd name="T4" fmla="*/ 31 w 304"/>
                  <a:gd name="T5" fmla="*/ 47 h 288"/>
                  <a:gd name="T6" fmla="*/ 2 w 304"/>
                  <a:gd name="T7" fmla="*/ 2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28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129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8 h 240"/>
                  <a:gd name="T2" fmla="*/ 2 w 306"/>
                  <a:gd name="T3" fmla="*/ 40 h 240"/>
                  <a:gd name="T4" fmla="*/ 34 w 306"/>
                  <a:gd name="T5" fmla="*/ 18 h 240"/>
                  <a:gd name="T6" fmla="*/ 32 w 306"/>
                  <a:gd name="T7" fmla="*/ 0 h 240"/>
                  <a:gd name="T8" fmla="*/ 0 w 306"/>
                  <a:gd name="T9" fmla="*/ 1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30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131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132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133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39134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135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8980" name="Group 983"/>
            <p:cNvGrpSpPr>
              <a:grpSpLocks/>
            </p:cNvGrpSpPr>
            <p:nvPr/>
          </p:nvGrpSpPr>
          <p:grpSpPr bwMode="auto">
            <a:xfrm>
              <a:off x="7924800" y="5303838"/>
              <a:ext cx="227012" cy="481013"/>
              <a:chOff x="4140" y="429"/>
              <a:chExt cx="1425" cy="2396"/>
            </a:xfrm>
          </p:grpSpPr>
          <p:sp>
            <p:nvSpPr>
              <p:cNvPr id="39080" name="Freeform 984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7 w 354"/>
                  <a:gd name="T1" fmla="*/ 0 h 2742"/>
                  <a:gd name="T2" fmla="*/ 38 w 354"/>
                  <a:gd name="T3" fmla="*/ 55 h 2742"/>
                  <a:gd name="T4" fmla="*/ 37 w 354"/>
                  <a:gd name="T5" fmla="*/ 425 h 2742"/>
                  <a:gd name="T6" fmla="*/ 0 w 354"/>
                  <a:gd name="T7" fmla="*/ 445 h 2742"/>
                  <a:gd name="T8" fmla="*/ 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81" name="Rectangle 985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082" name="Freeform 986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3 w 211"/>
                  <a:gd name="T3" fmla="*/ 36 h 2537"/>
                  <a:gd name="T4" fmla="*/ 2 w 211"/>
                  <a:gd name="T5" fmla="*/ 40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83" name="Freeform 987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1 h 226"/>
                  <a:gd name="T4" fmla="*/ 36 w 328"/>
                  <a:gd name="T5" fmla="*/ 38 h 226"/>
                  <a:gd name="T6" fmla="*/ 0 w 328"/>
                  <a:gd name="T7" fmla="*/ 1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84" name="Rectangle 988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9085" name="Group 989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39110" name="AutoShape 990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111" name="AutoShape 991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9086" name="Rectangle 992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9087" name="Group 993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39108" name="AutoShape 994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109" name="AutoShape 995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9088" name="Rectangle 996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089" name="Rectangle 997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9090" name="Group 998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39106" name="AutoShape 999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107" name="AutoShape 1000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9091" name="Freeform 1001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0 h 226"/>
                  <a:gd name="T4" fmla="*/ 36 w 328"/>
                  <a:gd name="T5" fmla="*/ 36 h 226"/>
                  <a:gd name="T6" fmla="*/ 0 w 328"/>
                  <a:gd name="T7" fmla="*/ 1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9092" name="Group 1002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39104" name="AutoShape 1003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105" name="AutoShape 1004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9093" name="Rectangle 1005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094" name="Freeform 1006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32 w 296"/>
                  <a:gd name="T3" fmla="*/ 22 h 256"/>
                  <a:gd name="T4" fmla="*/ 32 w 296"/>
                  <a:gd name="T5" fmla="*/ 41 h 256"/>
                  <a:gd name="T6" fmla="*/ 0 w 296"/>
                  <a:gd name="T7" fmla="*/ 15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95" name="Freeform 1007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34 w 304"/>
                  <a:gd name="T3" fmla="*/ 27 h 288"/>
                  <a:gd name="T4" fmla="*/ 31 w 304"/>
                  <a:gd name="T5" fmla="*/ 47 h 288"/>
                  <a:gd name="T6" fmla="*/ 2 w 304"/>
                  <a:gd name="T7" fmla="*/ 2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96" name="Oval 1008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097" name="Freeform 1009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8 h 240"/>
                  <a:gd name="T2" fmla="*/ 2 w 306"/>
                  <a:gd name="T3" fmla="*/ 40 h 240"/>
                  <a:gd name="T4" fmla="*/ 34 w 306"/>
                  <a:gd name="T5" fmla="*/ 18 h 240"/>
                  <a:gd name="T6" fmla="*/ 32 w 306"/>
                  <a:gd name="T7" fmla="*/ 0 h 240"/>
                  <a:gd name="T8" fmla="*/ 0 w 306"/>
                  <a:gd name="T9" fmla="*/ 1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98" name="AutoShape 1010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099" name="AutoShape 1011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100" name="Oval 1012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101" name="Oval 1013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39102" name="Oval 1014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103" name="Rectangle 1015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8981" name="Group 1016"/>
            <p:cNvGrpSpPr>
              <a:grpSpLocks/>
            </p:cNvGrpSpPr>
            <p:nvPr/>
          </p:nvGrpSpPr>
          <p:grpSpPr bwMode="auto">
            <a:xfrm>
              <a:off x="5302250" y="2043113"/>
              <a:ext cx="534987" cy="407988"/>
              <a:chOff x="877" y="1008"/>
              <a:chExt cx="2747" cy="2591"/>
            </a:xfrm>
          </p:grpSpPr>
          <p:pic>
            <p:nvPicPr>
              <p:cNvPr id="39057" name="Picture 1017" descr="antenna_stylized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058" name="Picture 1018" descr="laptop_keyboard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9059" name="Freeform 1019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39060" name="Picture 1020" descr="screen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9061" name="Freeform 1021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62" name="Freeform 1022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63" name="Freeform 1023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64" name="Freeform 1024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65" name="Freeform 1025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66" name="Freeform 1026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9067" name="Group 1027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39074" name="Freeform 1028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75" name="Freeform 1029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76" name="Freeform 1030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77" name="Freeform 1031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78" name="Freeform 1032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79" name="Freeform 1033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068" name="Freeform 1034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69" name="Freeform 1035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70" name="Freeform 1036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71" name="Freeform 1037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72" name="Freeform 1038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73" name="Freeform 1039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982" name="Group 1064"/>
            <p:cNvGrpSpPr>
              <a:grpSpLocks/>
            </p:cNvGrpSpPr>
            <p:nvPr/>
          </p:nvGrpSpPr>
          <p:grpSpPr bwMode="auto">
            <a:xfrm>
              <a:off x="6872288" y="5486400"/>
              <a:ext cx="474662" cy="407988"/>
              <a:chOff x="877" y="1008"/>
              <a:chExt cx="2747" cy="2591"/>
            </a:xfrm>
          </p:grpSpPr>
          <p:pic>
            <p:nvPicPr>
              <p:cNvPr id="39034" name="Picture 1065" descr="antenna_stylized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035" name="Picture 1066" descr="laptop_keyboard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9036" name="Freeform 1067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39037" name="Picture 1068" descr="screen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9038" name="Freeform 1069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39" name="Freeform 1070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40" name="Freeform 1071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41" name="Freeform 1072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42" name="Freeform 1073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43" name="Freeform 1074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9044" name="Group 1075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39051" name="Freeform 1076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52" name="Freeform 1077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53" name="Freeform 1078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54" name="Freeform 1079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55" name="Freeform 1080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56" name="Freeform 1081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045" name="Freeform 1082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46" name="Freeform 1083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47" name="Freeform 1084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48" name="Freeform 1085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49" name="Freeform 1086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50" name="Freeform 1087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983" name="Group 1114"/>
            <p:cNvGrpSpPr>
              <a:grpSpLocks/>
            </p:cNvGrpSpPr>
            <p:nvPr/>
          </p:nvGrpSpPr>
          <p:grpSpPr bwMode="auto">
            <a:xfrm>
              <a:off x="5561013" y="3041650"/>
              <a:ext cx="444500" cy="407988"/>
              <a:chOff x="877" y="1008"/>
              <a:chExt cx="2747" cy="2591"/>
            </a:xfrm>
          </p:grpSpPr>
          <p:pic>
            <p:nvPicPr>
              <p:cNvPr id="39011" name="Picture 1115" descr="antenna_stylized"/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012" name="Picture 1116" descr="laptop_keyboard"/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9013" name="Freeform 1117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39014" name="Picture 1118" descr="screen"/>
              <p:cNvPicPr>
                <a:picLocks noChangeAspect="1" noChangeArrowheads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9015" name="Freeform 1119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16" name="Freeform 1120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17" name="Freeform 1121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18" name="Freeform 1122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19" name="Freeform 1123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20" name="Freeform 1124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9021" name="Group 1125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39028" name="Freeform 1126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29" name="Freeform 1127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30" name="Freeform 1128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31" name="Freeform 1129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32" name="Freeform 1130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33" name="Freeform 1131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022" name="Freeform 1132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23" name="Freeform 1133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24" name="Freeform 1134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25" name="Freeform 1135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26" name="Freeform 1136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27" name="Freeform 1137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984" name="Group 1139"/>
            <p:cNvGrpSpPr>
              <a:grpSpLocks/>
            </p:cNvGrpSpPr>
            <p:nvPr/>
          </p:nvGrpSpPr>
          <p:grpSpPr bwMode="auto">
            <a:xfrm flipH="1">
              <a:off x="5940425" y="3222625"/>
              <a:ext cx="414337" cy="373063"/>
              <a:chOff x="2839" y="3501"/>
              <a:chExt cx="755" cy="803"/>
            </a:xfrm>
          </p:grpSpPr>
          <p:pic>
            <p:nvPicPr>
              <p:cNvPr id="39009" name="Picture 114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9010" name="Freeform 1141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38985" name="Group 1142"/>
            <p:cNvGrpSpPr>
              <a:grpSpLocks/>
            </p:cNvGrpSpPr>
            <p:nvPr/>
          </p:nvGrpSpPr>
          <p:grpSpPr bwMode="auto">
            <a:xfrm>
              <a:off x="7307263" y="5422900"/>
              <a:ext cx="474662" cy="407988"/>
              <a:chOff x="877" y="1008"/>
              <a:chExt cx="2747" cy="2591"/>
            </a:xfrm>
          </p:grpSpPr>
          <p:pic>
            <p:nvPicPr>
              <p:cNvPr id="38986" name="Picture 1143" descr="antenna_stylized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8987" name="Picture 1144" descr="laptop_keyboard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8988" name="Freeform 1145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38989" name="Picture 1146" descr="screen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8990" name="Freeform 1147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91" name="Freeform 1148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92" name="Freeform 1149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93" name="Freeform 1150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94" name="Freeform 1151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95" name="Freeform 1152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8996" name="Group 1153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39003" name="Freeform 1154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04" name="Freeform 1155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05" name="Freeform 1156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06" name="Freeform 1157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07" name="Freeform 1158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08" name="Freeform 1159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8997" name="Freeform 1160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98" name="Freeform 1161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99" name="Freeform 1162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00" name="Freeform 1163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01" name="Freeform 1164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02" name="Freeform 1165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891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1-</a:t>
            </a:r>
            <a:fld id="{7FA2CF38-0D10-EE46-8D58-142A7AD14675}" type="slidenum">
              <a:rPr lang="en-US" sz="1200">
                <a:latin typeface="Tahoma" charset="0"/>
              </a:rPr>
              <a:pPr/>
              <a:t>6</a:t>
            </a:fld>
            <a:endParaRPr lang="en-US" sz="120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26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69863"/>
            <a:ext cx="8382000" cy="846137"/>
          </a:xfrm>
        </p:spPr>
        <p:txBody>
          <a:bodyPr/>
          <a:lstStyle/>
          <a:p>
            <a:pPr eaLnBrk="1" hangingPunct="1"/>
            <a:r>
              <a:rPr lang="en-US" sz="3600">
                <a:latin typeface="Gill Sans MT" charset="0"/>
              </a:rPr>
              <a:t>What</a:t>
            </a:r>
            <a:r>
              <a:rPr lang="ja-JP" altLang="en-US" sz="3600">
                <a:latin typeface="Gill Sans MT" charset="0"/>
              </a:rPr>
              <a:t>’</a:t>
            </a:r>
            <a:r>
              <a:rPr lang="en-US" altLang="ja-JP" sz="3600">
                <a:latin typeface="Gill Sans MT" charset="0"/>
              </a:rPr>
              <a:t>s the Internet: a service view</a:t>
            </a:r>
            <a:endParaRPr lang="en-US">
              <a:latin typeface="Gill Sans MT" charset="0"/>
            </a:endParaRPr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74650" y="1655763"/>
            <a:ext cx="4435475" cy="4105275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SzPct val="75000"/>
            </a:pPr>
            <a:r>
              <a:rPr lang="en-US" i="1">
                <a:solidFill>
                  <a:srgbClr val="CC0000"/>
                </a:solidFill>
                <a:latin typeface="Gill Sans MT" charset="0"/>
              </a:rPr>
              <a:t>Infrastructure that provides services to applications:</a:t>
            </a:r>
            <a:endParaRPr lang="en-US" sz="2400">
              <a:latin typeface="Gill Sans MT" charset="0"/>
            </a:endParaRPr>
          </a:p>
          <a:p>
            <a:pPr lvl="1" eaLnBrk="1" hangingPunct="1"/>
            <a:r>
              <a:rPr lang="en-US">
                <a:latin typeface="Gill Sans MT" charset="0"/>
                <a:cs typeface="Arial" charset="0"/>
              </a:rPr>
              <a:t>Web, VoIP, email, games, e-commerce, social nets, …</a:t>
            </a:r>
          </a:p>
          <a:p>
            <a:pPr eaLnBrk="1" hangingPunct="1">
              <a:buSzPct val="75000"/>
            </a:pPr>
            <a:r>
              <a:rPr lang="en-US" i="1">
                <a:solidFill>
                  <a:srgbClr val="CC0000"/>
                </a:solidFill>
                <a:latin typeface="Gill Sans MT" charset="0"/>
              </a:rPr>
              <a:t>provides programming interface to apps</a:t>
            </a:r>
          </a:p>
          <a:p>
            <a:pPr lvl="1" eaLnBrk="1" hangingPunct="1"/>
            <a:r>
              <a:rPr lang="en-US">
                <a:latin typeface="Gill Sans MT" charset="0"/>
                <a:cs typeface="Arial" charset="0"/>
              </a:rPr>
              <a:t>hooks that allow sending and receiving  app programs to </a:t>
            </a:r>
            <a:r>
              <a:rPr lang="ja-JP" altLang="en-US">
                <a:latin typeface="Gill Sans MT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>
                <a:latin typeface="Gill Sans MT" charset="0"/>
                <a:ea typeface="ＭＳ Ｐゴシック" charset="0"/>
                <a:cs typeface="ＭＳ Ｐゴシック" charset="0"/>
              </a:rPr>
              <a:t>connect</a:t>
            </a:r>
            <a:r>
              <a:rPr lang="ja-JP" altLang="en-US">
                <a:latin typeface="Gill Sans MT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>
                <a:latin typeface="Gill Sans MT" charset="0"/>
                <a:ea typeface="ＭＳ Ｐゴシック" charset="0"/>
                <a:cs typeface="ＭＳ Ｐゴシック" charset="0"/>
              </a:rPr>
              <a:t> to Internet</a:t>
            </a:r>
          </a:p>
          <a:p>
            <a:pPr lvl="1" eaLnBrk="1" hangingPunct="1"/>
            <a:r>
              <a:rPr lang="en-US">
                <a:latin typeface="Gill Sans MT" charset="0"/>
                <a:cs typeface="Arial" charset="0"/>
              </a:rPr>
              <a:t>provides service options, analogous to postal service</a:t>
            </a:r>
          </a:p>
        </p:txBody>
      </p:sp>
      <p:pic>
        <p:nvPicPr>
          <p:cNvPr id="40963" name="Picture 64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782638"/>
            <a:ext cx="6548437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964" name="Group 725"/>
          <p:cNvGrpSpPr>
            <a:grpSpLocks/>
          </p:cNvGrpSpPr>
          <p:nvPr/>
        </p:nvGrpSpPr>
        <p:grpSpPr bwMode="auto">
          <a:xfrm>
            <a:off x="5167313" y="1395413"/>
            <a:ext cx="3551237" cy="4743450"/>
            <a:chOff x="5202238" y="1384300"/>
            <a:chExt cx="3551237" cy="4743450"/>
          </a:xfrm>
        </p:grpSpPr>
        <p:sp>
          <p:nvSpPr>
            <p:cNvPr id="40967" name="Freeform 415"/>
            <p:cNvSpPr>
              <a:spLocks/>
            </p:cNvSpPr>
            <p:nvPr/>
          </p:nvSpPr>
          <p:spPr bwMode="auto">
            <a:xfrm>
              <a:off x="7004050" y="3527425"/>
              <a:ext cx="1314450" cy="674688"/>
            </a:xfrm>
            <a:custGeom>
              <a:avLst/>
              <a:gdLst>
                <a:gd name="T0" fmla="*/ 2147483647 w 828"/>
                <a:gd name="T1" fmla="*/ 2147483647 h 425"/>
                <a:gd name="T2" fmla="*/ 2147483647 w 828"/>
                <a:gd name="T3" fmla="*/ 2147483647 h 425"/>
                <a:gd name="T4" fmla="*/ 2147483647 w 828"/>
                <a:gd name="T5" fmla="*/ 2147483647 h 425"/>
                <a:gd name="T6" fmla="*/ 2147483647 w 828"/>
                <a:gd name="T7" fmla="*/ 2147483647 h 425"/>
                <a:gd name="T8" fmla="*/ 2147483647 w 828"/>
                <a:gd name="T9" fmla="*/ 2147483647 h 425"/>
                <a:gd name="T10" fmla="*/ 2147483647 w 828"/>
                <a:gd name="T11" fmla="*/ 2147483647 h 425"/>
                <a:gd name="T12" fmla="*/ 2147483647 w 828"/>
                <a:gd name="T13" fmla="*/ 2147483647 h 425"/>
                <a:gd name="T14" fmla="*/ 2147483647 w 828"/>
                <a:gd name="T15" fmla="*/ 2147483647 h 425"/>
                <a:gd name="T16" fmla="*/ 2147483647 w 828"/>
                <a:gd name="T17" fmla="*/ 2147483647 h 425"/>
                <a:gd name="T18" fmla="*/ 2147483647 w 828"/>
                <a:gd name="T19" fmla="*/ 2147483647 h 425"/>
                <a:gd name="T20" fmla="*/ 2147483647 w 828"/>
                <a:gd name="T21" fmla="*/ 2147483647 h 425"/>
                <a:gd name="T22" fmla="*/ 2147483647 w 828"/>
                <a:gd name="T23" fmla="*/ 2147483647 h 4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8"/>
                <a:gd name="T37" fmla="*/ 0 h 425"/>
                <a:gd name="T38" fmla="*/ 828 w 828"/>
                <a:gd name="T39" fmla="*/ 425 h 4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68" name="Freeform 416"/>
            <p:cNvSpPr>
              <a:spLocks/>
            </p:cNvSpPr>
            <p:nvPr/>
          </p:nvSpPr>
          <p:spPr bwMode="auto">
            <a:xfrm>
              <a:off x="7023100" y="2001838"/>
              <a:ext cx="1730375" cy="1125538"/>
            </a:xfrm>
            <a:custGeom>
              <a:avLst/>
              <a:gdLst>
                <a:gd name="T0" fmla="*/ 2147483647 w 765"/>
                <a:gd name="T1" fmla="*/ 2147483647 h 459"/>
                <a:gd name="T2" fmla="*/ 2147483647 w 765"/>
                <a:gd name="T3" fmla="*/ 2147483647 h 459"/>
                <a:gd name="T4" fmla="*/ 2147483647 w 765"/>
                <a:gd name="T5" fmla="*/ 2147483647 h 459"/>
                <a:gd name="T6" fmla="*/ 2147483647 w 765"/>
                <a:gd name="T7" fmla="*/ 2147483647 h 459"/>
                <a:gd name="T8" fmla="*/ 2147483647 w 765"/>
                <a:gd name="T9" fmla="*/ 2147483647 h 459"/>
                <a:gd name="T10" fmla="*/ 2147483647 w 765"/>
                <a:gd name="T11" fmla="*/ 2147483647 h 459"/>
                <a:gd name="T12" fmla="*/ 2147483647 w 765"/>
                <a:gd name="T13" fmla="*/ 2147483647 h 459"/>
                <a:gd name="T14" fmla="*/ 2147483647 w 765"/>
                <a:gd name="T15" fmla="*/ 2147483647 h 459"/>
                <a:gd name="T16" fmla="*/ 2147483647 w 765"/>
                <a:gd name="T17" fmla="*/ 2147483647 h 459"/>
                <a:gd name="T18" fmla="*/ 2147483647 w 765"/>
                <a:gd name="T19" fmla="*/ 2147483647 h 459"/>
                <a:gd name="T20" fmla="*/ 2147483647 w 765"/>
                <a:gd name="T21" fmla="*/ 2147483647 h 459"/>
                <a:gd name="T22" fmla="*/ 2147483647 w 765"/>
                <a:gd name="T23" fmla="*/ 2147483647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65"/>
                <a:gd name="T37" fmla="*/ 0 h 459"/>
                <a:gd name="T38" fmla="*/ 765 w 765"/>
                <a:gd name="T39" fmla="*/ 459 h 4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69" name="Freeform 417"/>
            <p:cNvSpPr>
              <a:spLocks/>
            </p:cNvSpPr>
            <p:nvPr/>
          </p:nvSpPr>
          <p:spPr bwMode="auto">
            <a:xfrm>
              <a:off x="5202238" y="1709738"/>
              <a:ext cx="1736725" cy="107156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0970" name="Group 418"/>
            <p:cNvGrpSpPr>
              <a:grpSpLocks/>
            </p:cNvGrpSpPr>
            <p:nvPr/>
          </p:nvGrpSpPr>
          <p:grpSpPr bwMode="auto">
            <a:xfrm>
              <a:off x="5278438" y="2974975"/>
              <a:ext cx="1458912" cy="933450"/>
              <a:chOff x="2889" y="1631"/>
              <a:chExt cx="980" cy="743"/>
            </a:xfrm>
          </p:grpSpPr>
          <p:sp>
            <p:nvSpPr>
              <p:cNvPr id="41320" name="Rectangle 419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21" name="AutoShape 420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CCFF"/>
                  </a:solidFill>
                </a:endParaRPr>
              </a:p>
            </p:txBody>
          </p:sp>
        </p:grpSp>
        <p:sp>
          <p:nvSpPr>
            <p:cNvPr id="40971" name="Line 421"/>
            <p:cNvSpPr>
              <a:spLocks noChangeShapeType="1"/>
            </p:cNvSpPr>
            <p:nvPr/>
          </p:nvSpPr>
          <p:spPr bwMode="auto">
            <a:xfrm>
              <a:off x="7396163" y="3813175"/>
              <a:ext cx="163512" cy="1206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2" name="Line 422"/>
            <p:cNvSpPr>
              <a:spLocks noChangeShapeType="1"/>
            </p:cNvSpPr>
            <p:nvPr/>
          </p:nvSpPr>
          <p:spPr bwMode="auto">
            <a:xfrm>
              <a:off x="7493000" y="3733800"/>
              <a:ext cx="279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3" name="Line 423"/>
            <p:cNvSpPr>
              <a:spLocks noChangeShapeType="1"/>
            </p:cNvSpPr>
            <p:nvPr/>
          </p:nvSpPr>
          <p:spPr bwMode="auto">
            <a:xfrm flipV="1">
              <a:off x="7729538" y="3819525"/>
              <a:ext cx="134937" cy="1047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4" name="Line 424"/>
            <p:cNvSpPr>
              <a:spLocks noChangeShapeType="1"/>
            </p:cNvSpPr>
            <p:nvPr/>
          </p:nvSpPr>
          <p:spPr bwMode="auto">
            <a:xfrm>
              <a:off x="6427788" y="3740150"/>
              <a:ext cx="6794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5" name="Line 425"/>
            <p:cNvSpPr>
              <a:spLocks noChangeShapeType="1"/>
            </p:cNvSpPr>
            <p:nvPr/>
          </p:nvSpPr>
          <p:spPr bwMode="auto">
            <a:xfrm>
              <a:off x="6723063" y="2587625"/>
              <a:ext cx="509587" cy="3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6" name="Line 426"/>
            <p:cNvSpPr>
              <a:spLocks noChangeShapeType="1"/>
            </p:cNvSpPr>
            <p:nvPr/>
          </p:nvSpPr>
          <p:spPr bwMode="auto">
            <a:xfrm>
              <a:off x="6289675" y="2403475"/>
              <a:ext cx="152400" cy="95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7" name="Freeform 427"/>
            <p:cNvSpPr>
              <a:spLocks/>
            </p:cNvSpPr>
            <p:nvPr/>
          </p:nvSpPr>
          <p:spPr bwMode="auto">
            <a:xfrm>
              <a:off x="5497513" y="4378325"/>
              <a:ext cx="3079750" cy="1665288"/>
            </a:xfrm>
            <a:custGeom>
              <a:avLst/>
              <a:gdLst>
                <a:gd name="T0" fmla="*/ 2147483647 w 1940"/>
                <a:gd name="T1" fmla="*/ 2147483647 h 1049"/>
                <a:gd name="T2" fmla="*/ 2147483647 w 1940"/>
                <a:gd name="T3" fmla="*/ 2147483647 h 1049"/>
                <a:gd name="T4" fmla="*/ 2147483647 w 1940"/>
                <a:gd name="T5" fmla="*/ 2147483647 h 1049"/>
                <a:gd name="T6" fmla="*/ 2147483647 w 1940"/>
                <a:gd name="T7" fmla="*/ 2147483647 h 1049"/>
                <a:gd name="T8" fmla="*/ 2147483647 w 1940"/>
                <a:gd name="T9" fmla="*/ 2147483647 h 1049"/>
                <a:gd name="T10" fmla="*/ 2147483647 w 1940"/>
                <a:gd name="T11" fmla="*/ 2147483647 h 1049"/>
                <a:gd name="T12" fmla="*/ 2147483647 w 1940"/>
                <a:gd name="T13" fmla="*/ 2147483647 h 1049"/>
                <a:gd name="T14" fmla="*/ 2147483647 w 1940"/>
                <a:gd name="T15" fmla="*/ 2147483647 h 1049"/>
                <a:gd name="T16" fmla="*/ 2147483647 w 1940"/>
                <a:gd name="T17" fmla="*/ 2147483647 h 1049"/>
                <a:gd name="T18" fmla="*/ 2147483647 w 1940"/>
                <a:gd name="T19" fmla="*/ 2147483647 h 1049"/>
                <a:gd name="T20" fmla="*/ 2147483647 w 1940"/>
                <a:gd name="T21" fmla="*/ 2147483647 h 1049"/>
                <a:gd name="T22" fmla="*/ 2147483647 w 1940"/>
                <a:gd name="T23" fmla="*/ 2147483647 h 1049"/>
                <a:gd name="T24" fmla="*/ 2147483647 w 1940"/>
                <a:gd name="T25" fmla="*/ 2147483647 h 1049"/>
                <a:gd name="T26" fmla="*/ 2147483647 w 1940"/>
                <a:gd name="T27" fmla="*/ 2147483647 h 1049"/>
                <a:gd name="T28" fmla="*/ 2147483647 w 1940"/>
                <a:gd name="T29" fmla="*/ 2147483647 h 1049"/>
                <a:gd name="T30" fmla="*/ 2147483647 w 1940"/>
                <a:gd name="T31" fmla="*/ 2147483647 h 10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40"/>
                <a:gd name="T49" fmla="*/ 0 h 1049"/>
                <a:gd name="T50" fmla="*/ 1940 w 1940"/>
                <a:gd name="T51" fmla="*/ 1049 h 10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40" h="1049">
                  <a:moveTo>
                    <a:pt x="952" y="26"/>
                  </a:moveTo>
                  <a:cubicBezTo>
                    <a:pt x="867" y="45"/>
                    <a:pt x="832" y="118"/>
                    <a:pt x="755" y="125"/>
                  </a:cubicBezTo>
                  <a:cubicBezTo>
                    <a:pt x="678" y="132"/>
                    <a:pt x="587" y="72"/>
                    <a:pt x="488" y="68"/>
                  </a:cubicBezTo>
                  <a:cubicBezTo>
                    <a:pt x="389" y="64"/>
                    <a:pt x="237" y="48"/>
                    <a:pt x="158" y="101"/>
                  </a:cubicBezTo>
                  <a:cubicBezTo>
                    <a:pt x="79" y="154"/>
                    <a:pt x="28" y="298"/>
                    <a:pt x="14" y="389"/>
                  </a:cubicBezTo>
                  <a:cubicBezTo>
                    <a:pt x="0" y="480"/>
                    <a:pt x="25" y="595"/>
                    <a:pt x="71" y="648"/>
                  </a:cubicBezTo>
                  <a:cubicBezTo>
                    <a:pt x="117" y="701"/>
                    <a:pt x="205" y="665"/>
                    <a:pt x="288" y="706"/>
                  </a:cubicBezTo>
                  <a:cubicBezTo>
                    <a:pt x="371" y="747"/>
                    <a:pt x="450" y="842"/>
                    <a:pt x="568" y="893"/>
                  </a:cubicBezTo>
                  <a:cubicBezTo>
                    <a:pt x="686" y="944"/>
                    <a:pt x="852" y="991"/>
                    <a:pt x="996" y="1014"/>
                  </a:cubicBezTo>
                  <a:cubicBezTo>
                    <a:pt x="1140" y="1036"/>
                    <a:pt x="1309" y="1049"/>
                    <a:pt x="1433" y="1031"/>
                  </a:cubicBezTo>
                  <a:cubicBezTo>
                    <a:pt x="1557" y="1012"/>
                    <a:pt x="1657" y="960"/>
                    <a:pt x="1739" y="907"/>
                  </a:cubicBezTo>
                  <a:cubicBezTo>
                    <a:pt x="1821" y="855"/>
                    <a:pt x="1906" y="824"/>
                    <a:pt x="1923" y="714"/>
                  </a:cubicBezTo>
                  <a:cubicBezTo>
                    <a:pt x="1940" y="604"/>
                    <a:pt x="1898" y="350"/>
                    <a:pt x="1839" y="251"/>
                  </a:cubicBezTo>
                  <a:cubicBezTo>
                    <a:pt x="1780" y="151"/>
                    <a:pt x="1662" y="153"/>
                    <a:pt x="1566" y="114"/>
                  </a:cubicBezTo>
                  <a:cubicBezTo>
                    <a:pt x="1470" y="76"/>
                    <a:pt x="1365" y="30"/>
                    <a:pt x="1263" y="15"/>
                  </a:cubicBezTo>
                  <a:cubicBezTo>
                    <a:pt x="1161" y="0"/>
                    <a:pt x="1037" y="8"/>
                    <a:pt x="952" y="26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8" name="Line 428"/>
            <p:cNvSpPr>
              <a:spLocks noChangeShapeType="1"/>
            </p:cNvSpPr>
            <p:nvPr/>
          </p:nvSpPr>
          <p:spPr bwMode="auto">
            <a:xfrm rot="-5400000">
              <a:off x="7845425" y="5159375"/>
              <a:ext cx="523875" cy="1397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9" name="Line 429"/>
            <p:cNvSpPr>
              <a:spLocks noChangeShapeType="1"/>
            </p:cNvSpPr>
            <p:nvPr/>
          </p:nvSpPr>
          <p:spPr bwMode="auto">
            <a:xfrm rot="5400000" flipV="1">
              <a:off x="7991475" y="5440362"/>
              <a:ext cx="3175" cy="8572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0" name="Line 430"/>
            <p:cNvSpPr>
              <a:spLocks noChangeShapeType="1"/>
            </p:cNvSpPr>
            <p:nvPr/>
          </p:nvSpPr>
          <p:spPr bwMode="auto">
            <a:xfrm rot="-5400000">
              <a:off x="8177213" y="5116512"/>
              <a:ext cx="0" cy="1143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1" name="Line 431"/>
            <p:cNvSpPr>
              <a:spLocks noChangeShapeType="1"/>
            </p:cNvSpPr>
            <p:nvPr/>
          </p:nvSpPr>
          <p:spPr bwMode="auto">
            <a:xfrm>
              <a:off x="7358063" y="4697412"/>
              <a:ext cx="390525" cy="184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82" name="Line 432"/>
            <p:cNvSpPr>
              <a:spLocks noChangeShapeType="1"/>
            </p:cNvSpPr>
            <p:nvPr/>
          </p:nvSpPr>
          <p:spPr bwMode="auto">
            <a:xfrm flipV="1">
              <a:off x="6737350" y="4684712"/>
              <a:ext cx="322263" cy="1984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83" name="Line 433"/>
            <p:cNvSpPr>
              <a:spLocks noChangeShapeType="1"/>
            </p:cNvSpPr>
            <p:nvPr/>
          </p:nvSpPr>
          <p:spPr bwMode="auto">
            <a:xfrm flipV="1">
              <a:off x="6780213" y="4976812"/>
              <a:ext cx="9715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84" name="Line 435"/>
            <p:cNvSpPr>
              <a:spLocks noChangeShapeType="1"/>
            </p:cNvSpPr>
            <p:nvPr/>
          </p:nvSpPr>
          <p:spPr bwMode="auto">
            <a:xfrm>
              <a:off x="6100763" y="4773612"/>
              <a:ext cx="263525" cy="85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85" name="Line 436"/>
            <p:cNvSpPr>
              <a:spLocks noChangeShapeType="1"/>
            </p:cNvSpPr>
            <p:nvPr/>
          </p:nvSpPr>
          <p:spPr bwMode="auto">
            <a:xfrm flipV="1">
              <a:off x="5842000" y="4983162"/>
              <a:ext cx="412750" cy="127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86" name="Line 439"/>
            <p:cNvSpPr>
              <a:spLocks noChangeShapeType="1"/>
            </p:cNvSpPr>
            <p:nvPr/>
          </p:nvSpPr>
          <p:spPr bwMode="auto">
            <a:xfrm flipH="1">
              <a:off x="6267450" y="5070475"/>
              <a:ext cx="142875" cy="1984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87" name="Line 440"/>
            <p:cNvSpPr>
              <a:spLocks noChangeShapeType="1"/>
            </p:cNvSpPr>
            <p:nvPr/>
          </p:nvSpPr>
          <p:spPr bwMode="auto">
            <a:xfrm flipH="1" flipV="1">
              <a:off x="6588125" y="5097462"/>
              <a:ext cx="74613" cy="1730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88" name="Line 441"/>
            <p:cNvSpPr>
              <a:spLocks noChangeShapeType="1"/>
            </p:cNvSpPr>
            <p:nvPr/>
          </p:nvSpPr>
          <p:spPr bwMode="auto">
            <a:xfrm>
              <a:off x="6743700" y="5053012"/>
              <a:ext cx="503238" cy="2698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89" name="Line 443"/>
            <p:cNvSpPr>
              <a:spLocks noChangeShapeType="1"/>
            </p:cNvSpPr>
            <p:nvPr/>
          </p:nvSpPr>
          <p:spPr bwMode="auto">
            <a:xfrm>
              <a:off x="6281738" y="3522662"/>
              <a:ext cx="0" cy="1317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90" name="Line 444"/>
            <p:cNvSpPr>
              <a:spLocks noChangeShapeType="1"/>
            </p:cNvSpPr>
            <p:nvPr/>
          </p:nvSpPr>
          <p:spPr bwMode="auto">
            <a:xfrm flipV="1">
              <a:off x="7577138" y="2492375"/>
              <a:ext cx="123825" cy="873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91" name="Line 445"/>
            <p:cNvSpPr>
              <a:spLocks noChangeShapeType="1"/>
            </p:cNvSpPr>
            <p:nvPr/>
          </p:nvSpPr>
          <p:spPr bwMode="auto">
            <a:xfrm>
              <a:off x="7405688" y="2665412"/>
              <a:ext cx="0" cy="825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92" name="Line 446"/>
            <p:cNvSpPr>
              <a:spLocks noChangeShapeType="1"/>
            </p:cNvSpPr>
            <p:nvPr/>
          </p:nvSpPr>
          <p:spPr bwMode="auto">
            <a:xfrm flipV="1">
              <a:off x="7577138" y="2562225"/>
              <a:ext cx="263525" cy="288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93" name="Line 447"/>
            <p:cNvSpPr>
              <a:spLocks noChangeShapeType="1"/>
            </p:cNvSpPr>
            <p:nvPr/>
          </p:nvSpPr>
          <p:spPr bwMode="auto">
            <a:xfrm>
              <a:off x="7942263" y="2560637"/>
              <a:ext cx="0" cy="196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94" name="Line 448"/>
            <p:cNvSpPr>
              <a:spLocks noChangeShapeType="1"/>
            </p:cNvSpPr>
            <p:nvPr/>
          </p:nvSpPr>
          <p:spPr bwMode="auto">
            <a:xfrm>
              <a:off x="7596188" y="2867025"/>
              <a:ext cx="188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95" name="Line 449"/>
            <p:cNvSpPr>
              <a:spLocks noChangeShapeType="1"/>
            </p:cNvSpPr>
            <p:nvPr/>
          </p:nvSpPr>
          <p:spPr bwMode="auto">
            <a:xfrm flipV="1">
              <a:off x="5891213" y="3733800"/>
              <a:ext cx="168275" cy="3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96" name="Line 450"/>
            <p:cNvSpPr>
              <a:spLocks noChangeShapeType="1"/>
            </p:cNvSpPr>
            <p:nvPr/>
          </p:nvSpPr>
          <p:spPr bwMode="auto">
            <a:xfrm>
              <a:off x="8150225" y="2857500"/>
              <a:ext cx="177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97" name="Line 451"/>
            <p:cNvSpPr>
              <a:spLocks noChangeShapeType="1"/>
            </p:cNvSpPr>
            <p:nvPr/>
          </p:nvSpPr>
          <p:spPr bwMode="auto">
            <a:xfrm flipH="1">
              <a:off x="7296150" y="2933700"/>
              <a:ext cx="98425" cy="704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98" name="Line 452"/>
            <p:cNvSpPr>
              <a:spLocks noChangeShapeType="1"/>
            </p:cNvSpPr>
            <p:nvPr/>
          </p:nvSpPr>
          <p:spPr bwMode="auto">
            <a:xfrm flipH="1">
              <a:off x="7888288" y="2933700"/>
              <a:ext cx="111125" cy="7270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99" name="Line 541"/>
            <p:cNvSpPr>
              <a:spLocks noChangeShapeType="1"/>
            </p:cNvSpPr>
            <p:nvPr/>
          </p:nvSpPr>
          <p:spPr bwMode="auto">
            <a:xfrm flipV="1">
              <a:off x="7272338" y="4075112"/>
              <a:ext cx="227012" cy="4365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1000" name="Group 590"/>
            <p:cNvGrpSpPr>
              <a:grpSpLocks/>
            </p:cNvGrpSpPr>
            <p:nvPr/>
          </p:nvGrpSpPr>
          <p:grpSpPr bwMode="auto">
            <a:xfrm flipH="1">
              <a:off x="5775325" y="4533900"/>
              <a:ext cx="414337" cy="373063"/>
              <a:chOff x="2839" y="3501"/>
              <a:chExt cx="755" cy="803"/>
            </a:xfrm>
          </p:grpSpPr>
          <p:pic>
            <p:nvPicPr>
              <p:cNvPr id="41318" name="Picture 591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319" name="Freeform 592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41001" name="Group 593"/>
            <p:cNvGrpSpPr>
              <a:grpSpLocks/>
            </p:cNvGrpSpPr>
            <p:nvPr/>
          </p:nvGrpSpPr>
          <p:grpSpPr bwMode="auto">
            <a:xfrm flipH="1">
              <a:off x="5457825" y="4954588"/>
              <a:ext cx="482600" cy="406400"/>
              <a:chOff x="2839" y="3501"/>
              <a:chExt cx="755" cy="803"/>
            </a:xfrm>
          </p:grpSpPr>
          <p:pic>
            <p:nvPicPr>
              <p:cNvPr id="41316" name="Picture 594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317" name="Freeform 595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41002" name="Group 596"/>
            <p:cNvGrpSpPr>
              <a:grpSpLocks/>
            </p:cNvGrpSpPr>
            <p:nvPr/>
          </p:nvGrpSpPr>
          <p:grpSpPr bwMode="auto">
            <a:xfrm flipH="1">
              <a:off x="5935663" y="5256213"/>
              <a:ext cx="427037" cy="349250"/>
              <a:chOff x="2839" y="3501"/>
              <a:chExt cx="755" cy="803"/>
            </a:xfrm>
          </p:grpSpPr>
          <p:pic>
            <p:nvPicPr>
              <p:cNvPr id="41314" name="Picture 597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315" name="Freeform 598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41003" name="Group 599"/>
            <p:cNvGrpSpPr>
              <a:grpSpLocks/>
            </p:cNvGrpSpPr>
            <p:nvPr/>
          </p:nvGrpSpPr>
          <p:grpSpPr bwMode="auto">
            <a:xfrm>
              <a:off x="6550025" y="5238750"/>
              <a:ext cx="427037" cy="350838"/>
              <a:chOff x="2839" y="3501"/>
              <a:chExt cx="755" cy="803"/>
            </a:xfrm>
          </p:grpSpPr>
          <p:pic>
            <p:nvPicPr>
              <p:cNvPr id="41312" name="Picture 60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313" name="Freeform 601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pic>
          <p:nvPicPr>
            <p:cNvPr id="41004" name="Picture 603" descr="car_icon_small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2063" y="1720850"/>
              <a:ext cx="849312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1005" name="Group 652"/>
            <p:cNvGrpSpPr>
              <a:grpSpLocks/>
            </p:cNvGrpSpPr>
            <p:nvPr/>
          </p:nvGrpSpPr>
          <p:grpSpPr bwMode="auto">
            <a:xfrm>
              <a:off x="5613400" y="1546225"/>
              <a:ext cx="415925" cy="385763"/>
              <a:chOff x="2751" y="1851"/>
              <a:chExt cx="462" cy="478"/>
            </a:xfrm>
          </p:grpSpPr>
          <p:pic>
            <p:nvPicPr>
              <p:cNvPr id="41310" name="Picture 653" descr="iphone_stylized_small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311" name="Picture 654" descr="antenna_radiation_stylized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1006" name="Group 665"/>
            <p:cNvGrpSpPr>
              <a:grpSpLocks/>
            </p:cNvGrpSpPr>
            <p:nvPr/>
          </p:nvGrpSpPr>
          <p:grpSpPr bwMode="auto">
            <a:xfrm>
              <a:off x="7689850" y="2395538"/>
              <a:ext cx="390525" cy="169863"/>
              <a:chOff x="4650" y="1129"/>
              <a:chExt cx="246" cy="95"/>
            </a:xfrm>
          </p:grpSpPr>
          <p:sp>
            <p:nvSpPr>
              <p:cNvPr id="41302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41303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41304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41305" name="Group 659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1308" name="Freeform 66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09" name="Freeform 66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306" name="Line 662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07" name="Line 663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007" name="Group 666"/>
            <p:cNvGrpSpPr>
              <a:grpSpLocks/>
            </p:cNvGrpSpPr>
            <p:nvPr/>
          </p:nvGrpSpPr>
          <p:grpSpPr bwMode="auto">
            <a:xfrm>
              <a:off x="7762875" y="2757488"/>
              <a:ext cx="390525" cy="176213"/>
              <a:chOff x="4650" y="1129"/>
              <a:chExt cx="246" cy="95"/>
            </a:xfrm>
          </p:grpSpPr>
          <p:sp>
            <p:nvSpPr>
              <p:cNvPr id="41294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41295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41296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41297" name="Group 670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1300" name="Freeform 671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01" name="Freeform 672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298" name="Line 673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99" name="Line 674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008" name="Group 675"/>
            <p:cNvGrpSpPr>
              <a:grpSpLocks/>
            </p:cNvGrpSpPr>
            <p:nvPr/>
          </p:nvGrpSpPr>
          <p:grpSpPr bwMode="auto">
            <a:xfrm>
              <a:off x="7204075" y="2493963"/>
              <a:ext cx="390525" cy="169863"/>
              <a:chOff x="4650" y="1129"/>
              <a:chExt cx="246" cy="95"/>
            </a:xfrm>
          </p:grpSpPr>
          <p:sp>
            <p:nvSpPr>
              <p:cNvPr id="41286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41287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41288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41289" name="Group 679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1292" name="Freeform 68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93" name="Freeform 68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290" name="Line 682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91" name="Line 683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009" name="Group 684"/>
            <p:cNvGrpSpPr>
              <a:grpSpLocks/>
            </p:cNvGrpSpPr>
            <p:nvPr/>
          </p:nvGrpSpPr>
          <p:grpSpPr bwMode="auto">
            <a:xfrm>
              <a:off x="7215188" y="2757488"/>
              <a:ext cx="390525" cy="169863"/>
              <a:chOff x="4650" y="1129"/>
              <a:chExt cx="246" cy="95"/>
            </a:xfrm>
          </p:grpSpPr>
          <p:sp>
            <p:nvSpPr>
              <p:cNvPr id="41278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41279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41280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41281" name="Group 688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1284" name="Freeform 68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85" name="Freeform 69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282" name="Line 691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83" name="Line 692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010" name="Line 693"/>
            <p:cNvSpPr>
              <a:spLocks noChangeShapeType="1"/>
            </p:cNvSpPr>
            <p:nvPr/>
          </p:nvSpPr>
          <p:spPr bwMode="auto">
            <a:xfrm>
              <a:off x="8345488" y="2855912"/>
              <a:ext cx="17780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1011" name="Group 694"/>
            <p:cNvGrpSpPr>
              <a:grpSpLocks/>
            </p:cNvGrpSpPr>
            <p:nvPr/>
          </p:nvGrpSpPr>
          <p:grpSpPr bwMode="auto">
            <a:xfrm>
              <a:off x="7400925" y="3911600"/>
              <a:ext cx="485775" cy="203200"/>
              <a:chOff x="4650" y="1129"/>
              <a:chExt cx="246" cy="95"/>
            </a:xfrm>
          </p:grpSpPr>
          <p:sp>
            <p:nvSpPr>
              <p:cNvPr id="41270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41271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41272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41273" name="Group 698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1276" name="Freeform 69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77" name="Freeform 70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274" name="Line 701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75" name="Line 702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012" name="Group 712"/>
            <p:cNvGrpSpPr>
              <a:grpSpLocks/>
            </p:cNvGrpSpPr>
            <p:nvPr/>
          </p:nvGrpSpPr>
          <p:grpSpPr bwMode="auto">
            <a:xfrm>
              <a:off x="7081838" y="3630613"/>
              <a:ext cx="485775" cy="203200"/>
              <a:chOff x="4650" y="1129"/>
              <a:chExt cx="246" cy="95"/>
            </a:xfrm>
          </p:grpSpPr>
          <p:sp>
            <p:nvSpPr>
              <p:cNvPr id="41262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41263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41264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41265" name="Group 716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1268" name="Freeform 717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69" name="Freeform 718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266" name="Line 719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67" name="Line 720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013" name="Group 721"/>
            <p:cNvGrpSpPr>
              <a:grpSpLocks/>
            </p:cNvGrpSpPr>
            <p:nvPr/>
          </p:nvGrpSpPr>
          <p:grpSpPr bwMode="auto">
            <a:xfrm>
              <a:off x="7743825" y="3643313"/>
              <a:ext cx="485775" cy="203200"/>
              <a:chOff x="4650" y="1129"/>
              <a:chExt cx="246" cy="95"/>
            </a:xfrm>
          </p:grpSpPr>
          <p:sp>
            <p:nvSpPr>
              <p:cNvPr id="41254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41255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41256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41257" name="Group 725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1260" name="Freeform 72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61" name="Freeform 72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258" name="Line 728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59" name="Line 729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014" name="Group 730"/>
            <p:cNvGrpSpPr>
              <a:grpSpLocks/>
            </p:cNvGrpSpPr>
            <p:nvPr/>
          </p:nvGrpSpPr>
          <p:grpSpPr bwMode="auto">
            <a:xfrm>
              <a:off x="6962775" y="4505325"/>
              <a:ext cx="619125" cy="242888"/>
              <a:chOff x="4650" y="1129"/>
              <a:chExt cx="246" cy="95"/>
            </a:xfrm>
          </p:grpSpPr>
          <p:sp>
            <p:nvSpPr>
              <p:cNvPr id="41246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41247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41248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41249" name="Group 734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1252" name="Freeform 735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53" name="Freeform 736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250" name="Line 737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51" name="Line 738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015" name="Group 739"/>
            <p:cNvGrpSpPr>
              <a:grpSpLocks/>
            </p:cNvGrpSpPr>
            <p:nvPr/>
          </p:nvGrpSpPr>
          <p:grpSpPr bwMode="auto">
            <a:xfrm>
              <a:off x="7596188" y="4803775"/>
              <a:ext cx="619125" cy="242888"/>
              <a:chOff x="4650" y="1129"/>
              <a:chExt cx="246" cy="95"/>
            </a:xfrm>
          </p:grpSpPr>
          <p:sp>
            <p:nvSpPr>
              <p:cNvPr id="41238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41239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41240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41241" name="Group 743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1244" name="Freeform 744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45" name="Freeform 745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242" name="Line 746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43" name="Line 747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016" name="Group 748"/>
            <p:cNvGrpSpPr>
              <a:grpSpLocks/>
            </p:cNvGrpSpPr>
            <p:nvPr/>
          </p:nvGrpSpPr>
          <p:grpSpPr bwMode="auto">
            <a:xfrm>
              <a:off x="6246813" y="4848225"/>
              <a:ext cx="619125" cy="242888"/>
              <a:chOff x="4650" y="1129"/>
              <a:chExt cx="246" cy="95"/>
            </a:xfrm>
          </p:grpSpPr>
          <p:sp>
            <p:nvSpPr>
              <p:cNvPr id="41230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41231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41232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41233" name="Group 752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1236" name="Freeform 753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37" name="Freeform 754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234" name="Line 755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35" name="Line 756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017" name="Group 757"/>
            <p:cNvGrpSpPr>
              <a:grpSpLocks/>
            </p:cNvGrpSpPr>
            <p:nvPr/>
          </p:nvGrpSpPr>
          <p:grpSpPr bwMode="auto">
            <a:xfrm>
              <a:off x="6053138" y="3640138"/>
              <a:ext cx="390525" cy="169863"/>
              <a:chOff x="4650" y="1129"/>
              <a:chExt cx="246" cy="95"/>
            </a:xfrm>
          </p:grpSpPr>
          <p:sp>
            <p:nvSpPr>
              <p:cNvPr id="41222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41223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41224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41225" name="Group 761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1228" name="Freeform 762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29" name="Freeform 763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226" name="Line 764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27" name="Line 765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018" name="Group 767"/>
            <p:cNvGrpSpPr>
              <a:grpSpLocks/>
            </p:cNvGrpSpPr>
            <p:nvPr/>
          </p:nvGrpSpPr>
          <p:grpSpPr bwMode="auto">
            <a:xfrm>
              <a:off x="6353175" y="2487613"/>
              <a:ext cx="390525" cy="169863"/>
              <a:chOff x="4650" y="1129"/>
              <a:chExt cx="246" cy="95"/>
            </a:xfrm>
          </p:grpSpPr>
          <p:sp>
            <p:nvSpPr>
              <p:cNvPr id="41214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41215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41216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41217" name="Group 771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1220" name="Freeform 772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21" name="Freeform 773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218" name="Line 774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19" name="Line 775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019" name="Group 776"/>
            <p:cNvGrpSpPr>
              <a:grpSpLocks/>
            </p:cNvGrpSpPr>
            <p:nvPr/>
          </p:nvGrpSpPr>
          <p:grpSpPr bwMode="auto">
            <a:xfrm>
              <a:off x="5611813" y="3500438"/>
              <a:ext cx="506412" cy="352425"/>
              <a:chOff x="2967" y="478"/>
              <a:chExt cx="788" cy="625"/>
            </a:xfrm>
          </p:grpSpPr>
          <p:pic>
            <p:nvPicPr>
              <p:cNvPr id="41212" name="Picture 777" descr="access_point_stylized_small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213" name="Picture 778" descr="antenna_radiation_stylized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1020" name="Group 779"/>
            <p:cNvGrpSpPr>
              <a:grpSpLocks/>
            </p:cNvGrpSpPr>
            <p:nvPr/>
          </p:nvGrpSpPr>
          <p:grpSpPr bwMode="auto">
            <a:xfrm>
              <a:off x="7132638" y="5003800"/>
              <a:ext cx="563562" cy="420688"/>
              <a:chOff x="2967" y="478"/>
              <a:chExt cx="788" cy="625"/>
            </a:xfrm>
          </p:grpSpPr>
          <p:pic>
            <p:nvPicPr>
              <p:cNvPr id="41210" name="Picture 780" descr="access_point_stylized_small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211" name="Picture 781" descr="antenna_radiation_stylized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1021" name="Group 782"/>
            <p:cNvGrpSpPr>
              <a:grpSpLocks/>
            </p:cNvGrpSpPr>
            <p:nvPr/>
          </p:nvGrpSpPr>
          <p:grpSpPr bwMode="auto">
            <a:xfrm>
              <a:off x="6061075" y="1844675"/>
              <a:ext cx="457200" cy="631825"/>
              <a:chOff x="742" y="2409"/>
              <a:chExt cx="576" cy="881"/>
            </a:xfrm>
          </p:grpSpPr>
          <p:grpSp>
            <p:nvGrpSpPr>
              <p:cNvPr id="41192" name="Group 783"/>
              <p:cNvGrpSpPr>
                <a:grpSpLocks/>
              </p:cNvGrpSpPr>
              <p:nvPr/>
            </p:nvGrpSpPr>
            <p:grpSpPr bwMode="auto">
              <a:xfrm>
                <a:off x="832" y="2643"/>
                <a:ext cx="376" cy="647"/>
                <a:chOff x="3130" y="3288"/>
                <a:chExt cx="410" cy="742"/>
              </a:xfrm>
            </p:grpSpPr>
            <p:sp>
              <p:nvSpPr>
                <p:cNvPr id="41195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196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197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198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199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200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201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202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203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204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205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206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207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208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209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pic>
            <p:nvPicPr>
              <p:cNvPr id="41193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2" y="2409"/>
                <a:ext cx="576" cy="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194" name="Oval 800"/>
              <p:cNvSpPr>
                <a:spLocks noChangeArrowheads="1"/>
              </p:cNvSpPr>
              <p:nvPr/>
            </p:nvSpPr>
            <p:spPr bwMode="auto">
              <a:xfrm>
                <a:off x="986" y="2597"/>
                <a:ext cx="66" cy="69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1022" name="Text Box 580"/>
            <p:cNvSpPr txBox="1">
              <a:spLocks noChangeArrowheads="1"/>
            </p:cNvSpPr>
            <p:nvPr/>
          </p:nvSpPr>
          <p:spPr bwMode="auto">
            <a:xfrm>
              <a:off x="5957888" y="1384300"/>
              <a:ext cx="15494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/>
                <a:t>mobile network</a:t>
              </a:r>
            </a:p>
          </p:txBody>
        </p:sp>
        <p:sp>
          <p:nvSpPr>
            <p:cNvPr id="41023" name="Text Box 580"/>
            <p:cNvSpPr txBox="1">
              <a:spLocks noChangeArrowheads="1"/>
            </p:cNvSpPr>
            <p:nvPr/>
          </p:nvSpPr>
          <p:spPr bwMode="auto">
            <a:xfrm>
              <a:off x="7561263" y="2071688"/>
              <a:ext cx="110807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/>
                <a:t>global ISP</a:t>
              </a:r>
            </a:p>
          </p:txBody>
        </p:sp>
        <p:sp>
          <p:nvSpPr>
            <p:cNvPr id="41024" name="Text Box 580"/>
            <p:cNvSpPr txBox="1">
              <a:spLocks noChangeArrowheads="1"/>
            </p:cNvSpPr>
            <p:nvPr/>
          </p:nvSpPr>
          <p:spPr bwMode="auto">
            <a:xfrm>
              <a:off x="7337425" y="3298825"/>
              <a:ext cx="128905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/>
                <a:t>regional ISP</a:t>
              </a:r>
            </a:p>
          </p:txBody>
        </p:sp>
        <p:sp>
          <p:nvSpPr>
            <p:cNvPr id="41025" name="Text Box 580"/>
            <p:cNvSpPr txBox="1">
              <a:spLocks noChangeArrowheads="1"/>
            </p:cNvSpPr>
            <p:nvPr/>
          </p:nvSpPr>
          <p:spPr bwMode="auto">
            <a:xfrm>
              <a:off x="6324600" y="2963863"/>
              <a:ext cx="895350" cy="48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sz="1600"/>
                <a:t>home </a:t>
              </a:r>
            </a:p>
            <a:p>
              <a:pPr>
                <a:lnSpc>
                  <a:spcPct val="80000"/>
                </a:lnSpc>
              </a:pPr>
              <a:r>
                <a:rPr lang="en-US" sz="1600"/>
                <a:t>network</a:t>
              </a:r>
            </a:p>
          </p:txBody>
        </p:sp>
        <p:sp>
          <p:nvSpPr>
            <p:cNvPr id="41026" name="Text Box 580"/>
            <p:cNvSpPr txBox="1">
              <a:spLocks noChangeArrowheads="1"/>
            </p:cNvSpPr>
            <p:nvPr/>
          </p:nvSpPr>
          <p:spPr bwMode="auto">
            <a:xfrm>
              <a:off x="5584825" y="5645150"/>
              <a:ext cx="1295400" cy="48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sz="1600"/>
                <a:t>institutional</a:t>
              </a:r>
            </a:p>
            <a:p>
              <a:pPr>
                <a:lnSpc>
                  <a:spcPct val="80000"/>
                </a:lnSpc>
              </a:pPr>
              <a:r>
                <a:rPr lang="en-US" sz="1600"/>
                <a:t>       network</a:t>
              </a:r>
            </a:p>
          </p:txBody>
        </p:sp>
        <p:grpSp>
          <p:nvGrpSpPr>
            <p:cNvPr id="41027" name="Group 950"/>
            <p:cNvGrpSpPr>
              <a:grpSpLocks/>
            </p:cNvGrpSpPr>
            <p:nvPr/>
          </p:nvGrpSpPr>
          <p:grpSpPr bwMode="auto">
            <a:xfrm>
              <a:off x="8240713" y="5002213"/>
              <a:ext cx="227012" cy="481013"/>
              <a:chOff x="4140" y="429"/>
              <a:chExt cx="1425" cy="2396"/>
            </a:xfrm>
          </p:grpSpPr>
          <p:sp>
            <p:nvSpPr>
              <p:cNvPr id="41160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7 w 354"/>
                  <a:gd name="T1" fmla="*/ 0 h 2742"/>
                  <a:gd name="T2" fmla="*/ 38 w 354"/>
                  <a:gd name="T3" fmla="*/ 55 h 2742"/>
                  <a:gd name="T4" fmla="*/ 37 w 354"/>
                  <a:gd name="T5" fmla="*/ 425 h 2742"/>
                  <a:gd name="T6" fmla="*/ 0 w 354"/>
                  <a:gd name="T7" fmla="*/ 445 h 2742"/>
                  <a:gd name="T8" fmla="*/ 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61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62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3 w 211"/>
                  <a:gd name="T3" fmla="*/ 36 h 2537"/>
                  <a:gd name="T4" fmla="*/ 2 w 211"/>
                  <a:gd name="T5" fmla="*/ 40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63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1 h 226"/>
                  <a:gd name="T4" fmla="*/ 36 w 328"/>
                  <a:gd name="T5" fmla="*/ 38 h 226"/>
                  <a:gd name="T6" fmla="*/ 0 w 328"/>
                  <a:gd name="T7" fmla="*/ 1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64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1165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1190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191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1166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1167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1188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189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1168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69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1170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1186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187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1171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0 h 226"/>
                  <a:gd name="T4" fmla="*/ 36 w 328"/>
                  <a:gd name="T5" fmla="*/ 36 h 226"/>
                  <a:gd name="T6" fmla="*/ 0 w 328"/>
                  <a:gd name="T7" fmla="*/ 1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1172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1184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185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1173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74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32 w 296"/>
                  <a:gd name="T3" fmla="*/ 22 h 256"/>
                  <a:gd name="T4" fmla="*/ 32 w 296"/>
                  <a:gd name="T5" fmla="*/ 41 h 256"/>
                  <a:gd name="T6" fmla="*/ 0 w 296"/>
                  <a:gd name="T7" fmla="*/ 15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75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34 w 304"/>
                  <a:gd name="T3" fmla="*/ 27 h 288"/>
                  <a:gd name="T4" fmla="*/ 31 w 304"/>
                  <a:gd name="T5" fmla="*/ 47 h 288"/>
                  <a:gd name="T6" fmla="*/ 2 w 304"/>
                  <a:gd name="T7" fmla="*/ 2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76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77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8 h 240"/>
                  <a:gd name="T2" fmla="*/ 2 w 306"/>
                  <a:gd name="T3" fmla="*/ 40 h 240"/>
                  <a:gd name="T4" fmla="*/ 34 w 306"/>
                  <a:gd name="T5" fmla="*/ 18 h 240"/>
                  <a:gd name="T6" fmla="*/ 32 w 306"/>
                  <a:gd name="T7" fmla="*/ 0 h 240"/>
                  <a:gd name="T8" fmla="*/ 0 w 306"/>
                  <a:gd name="T9" fmla="*/ 1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78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79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80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81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41182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83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1028" name="Group 983"/>
            <p:cNvGrpSpPr>
              <a:grpSpLocks/>
            </p:cNvGrpSpPr>
            <p:nvPr/>
          </p:nvGrpSpPr>
          <p:grpSpPr bwMode="auto">
            <a:xfrm>
              <a:off x="7924800" y="5303838"/>
              <a:ext cx="227012" cy="481013"/>
              <a:chOff x="4140" y="429"/>
              <a:chExt cx="1425" cy="2396"/>
            </a:xfrm>
          </p:grpSpPr>
          <p:sp>
            <p:nvSpPr>
              <p:cNvPr id="41128" name="Freeform 984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7 w 354"/>
                  <a:gd name="T1" fmla="*/ 0 h 2742"/>
                  <a:gd name="T2" fmla="*/ 38 w 354"/>
                  <a:gd name="T3" fmla="*/ 55 h 2742"/>
                  <a:gd name="T4" fmla="*/ 37 w 354"/>
                  <a:gd name="T5" fmla="*/ 425 h 2742"/>
                  <a:gd name="T6" fmla="*/ 0 w 354"/>
                  <a:gd name="T7" fmla="*/ 445 h 2742"/>
                  <a:gd name="T8" fmla="*/ 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29" name="Rectangle 985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30" name="Freeform 986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3 w 211"/>
                  <a:gd name="T3" fmla="*/ 36 h 2537"/>
                  <a:gd name="T4" fmla="*/ 2 w 211"/>
                  <a:gd name="T5" fmla="*/ 40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31" name="Freeform 987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1 h 226"/>
                  <a:gd name="T4" fmla="*/ 36 w 328"/>
                  <a:gd name="T5" fmla="*/ 38 h 226"/>
                  <a:gd name="T6" fmla="*/ 0 w 328"/>
                  <a:gd name="T7" fmla="*/ 1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32" name="Rectangle 988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1133" name="Group 989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1158" name="AutoShape 990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159" name="AutoShape 991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1134" name="Rectangle 992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1135" name="Group 993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1156" name="AutoShape 994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157" name="AutoShape 995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1136" name="Rectangle 996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37" name="Rectangle 997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1138" name="Group 998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1154" name="AutoShape 999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155" name="AutoShape 1000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1139" name="Freeform 1001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0 h 226"/>
                  <a:gd name="T4" fmla="*/ 36 w 328"/>
                  <a:gd name="T5" fmla="*/ 36 h 226"/>
                  <a:gd name="T6" fmla="*/ 0 w 328"/>
                  <a:gd name="T7" fmla="*/ 1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1140" name="Group 1002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1152" name="AutoShape 1003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153" name="AutoShape 1004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1141" name="Rectangle 1005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42" name="Freeform 1006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32 w 296"/>
                  <a:gd name="T3" fmla="*/ 22 h 256"/>
                  <a:gd name="T4" fmla="*/ 32 w 296"/>
                  <a:gd name="T5" fmla="*/ 41 h 256"/>
                  <a:gd name="T6" fmla="*/ 0 w 296"/>
                  <a:gd name="T7" fmla="*/ 15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43" name="Freeform 1007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34 w 304"/>
                  <a:gd name="T3" fmla="*/ 27 h 288"/>
                  <a:gd name="T4" fmla="*/ 31 w 304"/>
                  <a:gd name="T5" fmla="*/ 47 h 288"/>
                  <a:gd name="T6" fmla="*/ 2 w 304"/>
                  <a:gd name="T7" fmla="*/ 2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44" name="Oval 1008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45" name="Freeform 1009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8 h 240"/>
                  <a:gd name="T2" fmla="*/ 2 w 306"/>
                  <a:gd name="T3" fmla="*/ 40 h 240"/>
                  <a:gd name="T4" fmla="*/ 34 w 306"/>
                  <a:gd name="T5" fmla="*/ 18 h 240"/>
                  <a:gd name="T6" fmla="*/ 32 w 306"/>
                  <a:gd name="T7" fmla="*/ 0 h 240"/>
                  <a:gd name="T8" fmla="*/ 0 w 306"/>
                  <a:gd name="T9" fmla="*/ 1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46" name="AutoShape 1010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47" name="AutoShape 1011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48" name="Oval 1012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49" name="Oval 1013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41150" name="Oval 1014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51" name="Rectangle 1015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1029" name="Group 1016"/>
            <p:cNvGrpSpPr>
              <a:grpSpLocks/>
            </p:cNvGrpSpPr>
            <p:nvPr/>
          </p:nvGrpSpPr>
          <p:grpSpPr bwMode="auto">
            <a:xfrm>
              <a:off x="5302250" y="2043113"/>
              <a:ext cx="534987" cy="407988"/>
              <a:chOff x="877" y="1008"/>
              <a:chExt cx="2747" cy="2591"/>
            </a:xfrm>
          </p:grpSpPr>
          <p:pic>
            <p:nvPicPr>
              <p:cNvPr id="41105" name="Picture 1017" descr="antenna_stylized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106" name="Picture 1018" descr="laptop_keyboard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107" name="Freeform 1019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41108" name="Picture 1020" descr="screen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109" name="Freeform 1021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10" name="Freeform 1022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11" name="Freeform 1023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12" name="Freeform 1024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13" name="Freeform 1025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14" name="Freeform 1026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1115" name="Group 1027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41122" name="Freeform 1028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23" name="Freeform 1029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24" name="Freeform 1030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25" name="Freeform 1031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26" name="Freeform 1032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27" name="Freeform 1033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116" name="Freeform 1034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17" name="Freeform 1035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18" name="Freeform 1036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19" name="Freeform 1037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20" name="Freeform 1038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21" name="Freeform 1039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030" name="Group 1064"/>
            <p:cNvGrpSpPr>
              <a:grpSpLocks/>
            </p:cNvGrpSpPr>
            <p:nvPr/>
          </p:nvGrpSpPr>
          <p:grpSpPr bwMode="auto">
            <a:xfrm>
              <a:off x="6872288" y="5486400"/>
              <a:ext cx="474662" cy="407988"/>
              <a:chOff x="877" y="1008"/>
              <a:chExt cx="2747" cy="2591"/>
            </a:xfrm>
          </p:grpSpPr>
          <p:pic>
            <p:nvPicPr>
              <p:cNvPr id="41082" name="Picture 1065" descr="antenna_stylized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083" name="Picture 1066" descr="laptop_keyboard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084" name="Freeform 1067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41085" name="Picture 1068" descr="screen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086" name="Freeform 1069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87" name="Freeform 1070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88" name="Freeform 1071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89" name="Freeform 1072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90" name="Freeform 1073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91" name="Freeform 1074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1092" name="Group 1075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41099" name="Freeform 1076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00" name="Freeform 1077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01" name="Freeform 1078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02" name="Freeform 1079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03" name="Freeform 1080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04" name="Freeform 1081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093" name="Freeform 1082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94" name="Freeform 1083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95" name="Freeform 1084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96" name="Freeform 1085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97" name="Freeform 1086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98" name="Freeform 1087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031" name="Group 1114"/>
            <p:cNvGrpSpPr>
              <a:grpSpLocks/>
            </p:cNvGrpSpPr>
            <p:nvPr/>
          </p:nvGrpSpPr>
          <p:grpSpPr bwMode="auto">
            <a:xfrm>
              <a:off x="5561013" y="3041650"/>
              <a:ext cx="444500" cy="407988"/>
              <a:chOff x="877" y="1008"/>
              <a:chExt cx="2747" cy="2591"/>
            </a:xfrm>
          </p:grpSpPr>
          <p:pic>
            <p:nvPicPr>
              <p:cNvPr id="41059" name="Picture 1115" descr="antenna_stylized"/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060" name="Picture 1116" descr="laptop_keyboard"/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061" name="Freeform 1117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41062" name="Picture 1118" descr="screen"/>
              <p:cNvPicPr>
                <a:picLocks noChangeAspect="1" noChangeArrowheads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063" name="Freeform 1119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64" name="Freeform 1120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65" name="Freeform 1121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66" name="Freeform 1122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67" name="Freeform 1123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68" name="Freeform 1124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1069" name="Group 1125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41076" name="Freeform 1126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77" name="Freeform 1127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78" name="Freeform 1128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79" name="Freeform 1129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80" name="Freeform 1130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81" name="Freeform 1131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070" name="Freeform 1132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71" name="Freeform 1133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72" name="Freeform 1134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73" name="Freeform 1135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74" name="Freeform 1136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75" name="Freeform 1137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032" name="Group 1139"/>
            <p:cNvGrpSpPr>
              <a:grpSpLocks/>
            </p:cNvGrpSpPr>
            <p:nvPr/>
          </p:nvGrpSpPr>
          <p:grpSpPr bwMode="auto">
            <a:xfrm flipH="1">
              <a:off x="5940425" y="3222625"/>
              <a:ext cx="414337" cy="373063"/>
              <a:chOff x="2839" y="3501"/>
              <a:chExt cx="755" cy="803"/>
            </a:xfrm>
          </p:grpSpPr>
          <p:pic>
            <p:nvPicPr>
              <p:cNvPr id="41057" name="Picture 114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058" name="Freeform 1141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41033" name="Group 1142"/>
            <p:cNvGrpSpPr>
              <a:grpSpLocks/>
            </p:cNvGrpSpPr>
            <p:nvPr/>
          </p:nvGrpSpPr>
          <p:grpSpPr bwMode="auto">
            <a:xfrm>
              <a:off x="7307263" y="5422900"/>
              <a:ext cx="474662" cy="407988"/>
              <a:chOff x="877" y="1008"/>
              <a:chExt cx="2747" cy="2591"/>
            </a:xfrm>
          </p:grpSpPr>
          <p:pic>
            <p:nvPicPr>
              <p:cNvPr id="41034" name="Picture 1143" descr="antenna_stylized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035" name="Picture 1144" descr="laptop_keyboard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036" name="Freeform 1145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41037" name="Picture 1146" descr="screen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038" name="Freeform 1147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39" name="Freeform 1148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40" name="Freeform 1149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41" name="Freeform 1150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42" name="Freeform 1151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43" name="Freeform 1152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1044" name="Group 1153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41051" name="Freeform 1154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52" name="Freeform 1155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53" name="Freeform 1156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54" name="Freeform 1157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55" name="Freeform 1158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56" name="Freeform 1159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045" name="Freeform 1160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46" name="Freeform 1161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47" name="Freeform 1162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48" name="Freeform 1163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49" name="Freeform 1164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50" name="Freeform 1165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096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373938" y="6467475"/>
            <a:ext cx="1098550" cy="288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Introduction</a:t>
            </a:r>
          </a:p>
        </p:txBody>
      </p:sp>
      <p:sp>
        <p:nvSpPr>
          <p:cNvPr id="409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1-</a:t>
            </a:r>
            <a:fld id="{25BFAC9F-04AD-1D45-AC8D-C1E19C757D07}" type="slidenum">
              <a:rPr lang="en-US" sz="1200">
                <a:latin typeface="Tahoma" charset="0"/>
              </a:rPr>
              <a:pPr/>
              <a:t>7</a:t>
            </a:fld>
            <a:endParaRPr lang="en-US" sz="120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76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Introduction</a:t>
            </a:r>
          </a:p>
        </p:txBody>
      </p:sp>
      <p:pic>
        <p:nvPicPr>
          <p:cNvPr id="43010" name="Picture 12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879475"/>
            <a:ext cx="4570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7363" y="206375"/>
            <a:ext cx="5657850" cy="868363"/>
          </a:xfrm>
        </p:spPr>
        <p:txBody>
          <a:bodyPr/>
          <a:lstStyle/>
          <a:p>
            <a:pPr eaLnBrk="1" hangingPunct="1"/>
            <a:r>
              <a:rPr lang="en-US">
                <a:latin typeface="Gill Sans MT" charset="0"/>
              </a:rPr>
              <a:t>What</a:t>
            </a:r>
            <a:r>
              <a:rPr lang="ja-JP" altLang="en-US">
                <a:latin typeface="Gill Sans MT" charset="0"/>
              </a:rPr>
              <a:t>’</a:t>
            </a:r>
            <a:r>
              <a:rPr lang="en-US" altLang="ja-JP">
                <a:latin typeface="Gill Sans MT" charset="0"/>
              </a:rPr>
              <a:t>s a protocol?</a:t>
            </a:r>
            <a:endParaRPr lang="en-US">
              <a:latin typeface="Gill Sans MT" charset="0"/>
            </a:endParaRP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46100" y="1371600"/>
            <a:ext cx="3581400" cy="4648200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 i="1">
                <a:solidFill>
                  <a:srgbClr val="CC0000"/>
                </a:solidFill>
                <a:latin typeface="Gill Sans MT" charset="0"/>
              </a:rPr>
              <a:t>human protocols:</a:t>
            </a:r>
          </a:p>
          <a:p>
            <a:pPr eaLnBrk="1" hangingPunct="1">
              <a:buSzPct val="75000"/>
            </a:pPr>
            <a:r>
              <a:rPr lang="ja-JP" altLang="en-US" sz="2400">
                <a:latin typeface="Gill Sans MT" charset="0"/>
              </a:rPr>
              <a:t>“</a:t>
            </a:r>
            <a:r>
              <a:rPr lang="en-US" altLang="ja-JP" sz="2400">
                <a:latin typeface="Gill Sans MT" charset="0"/>
              </a:rPr>
              <a:t>what</a:t>
            </a:r>
            <a:r>
              <a:rPr lang="ja-JP" altLang="en-US" sz="2400">
                <a:latin typeface="Gill Sans MT" charset="0"/>
              </a:rPr>
              <a:t>’</a:t>
            </a:r>
            <a:r>
              <a:rPr lang="en-US" altLang="ja-JP" sz="2400">
                <a:latin typeface="Gill Sans MT" charset="0"/>
              </a:rPr>
              <a:t>s the time?</a:t>
            </a:r>
            <a:r>
              <a:rPr lang="ja-JP" altLang="en-US" sz="2400">
                <a:latin typeface="Gill Sans MT" charset="0"/>
              </a:rPr>
              <a:t>”</a:t>
            </a:r>
            <a:endParaRPr lang="en-US" altLang="ja-JP" sz="2400">
              <a:latin typeface="Gill Sans MT" charset="0"/>
            </a:endParaRPr>
          </a:p>
          <a:p>
            <a:pPr eaLnBrk="1" hangingPunct="1">
              <a:buSzPct val="75000"/>
            </a:pPr>
            <a:r>
              <a:rPr lang="ja-JP" altLang="en-US" sz="2400">
                <a:latin typeface="Gill Sans MT" charset="0"/>
              </a:rPr>
              <a:t>“</a:t>
            </a:r>
            <a:r>
              <a:rPr lang="en-US" altLang="ja-JP" sz="2400">
                <a:latin typeface="Gill Sans MT" charset="0"/>
              </a:rPr>
              <a:t>I have a question</a:t>
            </a:r>
            <a:r>
              <a:rPr lang="ja-JP" altLang="en-US" sz="2400">
                <a:latin typeface="Gill Sans MT" charset="0"/>
              </a:rPr>
              <a:t>”</a:t>
            </a:r>
            <a:endParaRPr lang="en-US" altLang="ja-JP" sz="2400">
              <a:latin typeface="Gill Sans MT" charset="0"/>
            </a:endParaRPr>
          </a:p>
          <a:p>
            <a:pPr eaLnBrk="1" hangingPunct="1">
              <a:buSzPct val="75000"/>
            </a:pPr>
            <a:r>
              <a:rPr lang="en-US" sz="2400">
                <a:latin typeface="Gill Sans MT" charset="0"/>
              </a:rPr>
              <a:t>introductions</a:t>
            </a:r>
            <a:endParaRPr lang="en-US">
              <a:latin typeface="Gill Sans MT" charset="0"/>
            </a:endParaRPr>
          </a:p>
          <a:p>
            <a:pPr lvl="1" eaLnBrk="1" hangingPunct="1"/>
            <a:endParaRPr lang="en-US" sz="2000">
              <a:latin typeface="Gill Sans MT" charset="0"/>
              <a:cs typeface="Arial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sz="2400">
                <a:latin typeface="Gill Sans MT" charset="0"/>
              </a:rPr>
              <a:t>… specific msgs sent</a:t>
            </a:r>
          </a:p>
          <a:p>
            <a:pPr eaLnBrk="1" hangingPunct="1">
              <a:buFont typeface="Wingdings" charset="0"/>
              <a:buNone/>
            </a:pPr>
            <a:r>
              <a:rPr lang="en-US" sz="2400">
                <a:latin typeface="Gill Sans MT" charset="0"/>
              </a:rPr>
              <a:t>… specific actions taken when msgs received, or other events</a:t>
            </a:r>
          </a:p>
        </p:txBody>
      </p:sp>
      <p:sp>
        <p:nvSpPr>
          <p:cNvPr id="43013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495800" y="1371600"/>
            <a:ext cx="3810000" cy="2590800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 i="1">
                <a:solidFill>
                  <a:srgbClr val="CC0000"/>
                </a:solidFill>
                <a:latin typeface="Gill Sans MT" charset="0"/>
              </a:rPr>
              <a:t>network protocols:</a:t>
            </a:r>
          </a:p>
          <a:p>
            <a:pPr eaLnBrk="1" hangingPunct="1">
              <a:buSzPct val="75000"/>
            </a:pPr>
            <a:r>
              <a:rPr lang="en-US" sz="2400">
                <a:latin typeface="Gill Sans MT" charset="0"/>
              </a:rPr>
              <a:t>machines rather than humans</a:t>
            </a:r>
          </a:p>
          <a:p>
            <a:pPr eaLnBrk="1" hangingPunct="1">
              <a:buSzPct val="75000"/>
            </a:pPr>
            <a:r>
              <a:rPr lang="en-US" sz="2400">
                <a:latin typeface="Gill Sans MT" charset="0"/>
              </a:rPr>
              <a:t>all communication activity in Internet governed by protocols</a:t>
            </a:r>
          </a:p>
        </p:txBody>
      </p:sp>
      <p:sp>
        <p:nvSpPr>
          <p:cNvPr id="43014" name="Rectangle 5"/>
          <p:cNvSpPr>
            <a:spLocks noChangeArrowheads="1"/>
          </p:cNvSpPr>
          <p:nvPr/>
        </p:nvSpPr>
        <p:spPr bwMode="auto">
          <a:xfrm>
            <a:off x="4343400" y="3962400"/>
            <a:ext cx="4267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0"/>
              <a:buNone/>
            </a:pPr>
            <a:r>
              <a:rPr lang="en-US" sz="2800" i="1">
                <a:solidFill>
                  <a:srgbClr val="CC0000"/>
                </a:solidFill>
                <a:latin typeface="Gill Sans MT" charset="0"/>
              </a:rPr>
              <a:t>protocols</a:t>
            </a:r>
            <a:r>
              <a:rPr lang="en-US" sz="2800" i="1">
                <a:latin typeface="Gill Sans MT" charset="0"/>
              </a:rPr>
              <a:t> define </a:t>
            </a:r>
            <a:r>
              <a:rPr lang="en-US" sz="2800" i="1">
                <a:solidFill>
                  <a:srgbClr val="CC0000"/>
                </a:solidFill>
                <a:latin typeface="Gill Sans MT" charset="0"/>
              </a:rPr>
              <a:t>format</a:t>
            </a:r>
            <a:r>
              <a:rPr lang="en-US" sz="2800" i="1">
                <a:latin typeface="Gill Sans MT" charset="0"/>
              </a:rPr>
              <a:t>, </a:t>
            </a:r>
            <a:r>
              <a:rPr lang="en-US" sz="2800" i="1">
                <a:solidFill>
                  <a:srgbClr val="CC0000"/>
                </a:solidFill>
                <a:latin typeface="Gill Sans MT" charset="0"/>
              </a:rPr>
              <a:t>order</a:t>
            </a:r>
            <a:r>
              <a:rPr lang="en-US" sz="2800" i="1">
                <a:latin typeface="Gill Sans MT" charset="0"/>
              </a:rPr>
              <a:t> of </a:t>
            </a:r>
            <a:r>
              <a:rPr lang="en-US" sz="2800" i="1">
                <a:solidFill>
                  <a:srgbClr val="CC0000"/>
                </a:solidFill>
                <a:latin typeface="Gill Sans MT" charset="0"/>
              </a:rPr>
              <a:t>msgs sent and received</a:t>
            </a:r>
            <a:r>
              <a:rPr lang="en-US" sz="2800" i="1">
                <a:latin typeface="Gill Sans MT" charset="0"/>
              </a:rPr>
              <a:t> among network entities, and </a:t>
            </a:r>
            <a:r>
              <a:rPr lang="en-US" sz="2800" i="1">
                <a:solidFill>
                  <a:srgbClr val="CC0000"/>
                </a:solidFill>
                <a:latin typeface="Gill Sans MT" charset="0"/>
              </a:rPr>
              <a:t>actions taken</a:t>
            </a:r>
            <a:r>
              <a:rPr lang="en-US" sz="2800" i="1">
                <a:latin typeface="Gill Sans MT" charset="0"/>
              </a:rPr>
              <a:t> on msg transmission, receipt</a:t>
            </a:r>
            <a:r>
              <a:rPr lang="en-US" i="1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3015" name="Rectangle 6"/>
          <p:cNvSpPr>
            <a:spLocks noChangeArrowheads="1"/>
          </p:cNvSpPr>
          <p:nvPr/>
        </p:nvSpPr>
        <p:spPr bwMode="auto">
          <a:xfrm>
            <a:off x="4335463" y="3962400"/>
            <a:ext cx="4503737" cy="2362200"/>
          </a:xfrm>
          <a:prstGeom prst="rect">
            <a:avLst/>
          </a:prstGeom>
          <a:noFill/>
          <a:ln w="1905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4301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1-</a:t>
            </a:r>
            <a:fld id="{C8AFE0A9-096E-7345-B770-93314EE119EB}" type="slidenum">
              <a:rPr lang="en-US" sz="1200">
                <a:latin typeface="Tahoma" charset="0"/>
              </a:rPr>
              <a:pPr/>
              <a:t>8</a:t>
            </a:fld>
            <a:endParaRPr lang="en-US" sz="120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71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Introduction</a:t>
            </a:r>
          </a:p>
        </p:txBody>
      </p:sp>
      <p:sp>
        <p:nvSpPr>
          <p:cNvPr id="4505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371600"/>
            <a:ext cx="8153400" cy="685800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buFont typeface="Wingdings" charset="0"/>
              <a:buNone/>
            </a:pPr>
            <a:r>
              <a:rPr lang="en-US">
                <a:latin typeface="Gill Sans MT" charset="0"/>
              </a:rPr>
              <a:t>a human protocol and a computer network protocol:</a:t>
            </a:r>
          </a:p>
          <a:p>
            <a:pPr eaLnBrk="1" hangingPunct="1">
              <a:buFont typeface="Wingdings" charset="0"/>
              <a:buNone/>
            </a:pPr>
            <a:endParaRPr lang="en-US">
              <a:latin typeface="Gill Sans MT" charset="0"/>
            </a:endParaRPr>
          </a:p>
        </p:txBody>
      </p:sp>
      <p:sp>
        <p:nvSpPr>
          <p:cNvPr id="45059" name="Rectangle 8"/>
          <p:cNvSpPr>
            <a:spLocks noChangeArrowheads="1"/>
          </p:cNvSpPr>
          <p:nvPr/>
        </p:nvSpPr>
        <p:spPr bwMode="auto">
          <a:xfrm>
            <a:off x="628650" y="5862638"/>
            <a:ext cx="441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0"/>
              <a:buNone/>
            </a:pPr>
            <a:r>
              <a:rPr lang="en-US" sz="2800" i="1">
                <a:solidFill>
                  <a:srgbClr val="CC0000"/>
                </a:solidFill>
                <a:latin typeface="Gill Sans MT" charset="0"/>
              </a:rPr>
              <a:t>Q:</a:t>
            </a:r>
            <a:r>
              <a:rPr lang="en-US" sz="2800">
                <a:latin typeface="Gill Sans MT" charset="0"/>
              </a:rPr>
              <a:t> other human protocols? </a:t>
            </a:r>
          </a:p>
        </p:txBody>
      </p:sp>
      <p:sp>
        <p:nvSpPr>
          <p:cNvPr id="45060" name="Line 10"/>
          <p:cNvSpPr>
            <a:spLocks noChangeShapeType="1"/>
          </p:cNvSpPr>
          <p:nvPr/>
        </p:nvSpPr>
        <p:spPr bwMode="auto">
          <a:xfrm>
            <a:off x="1257300" y="2771775"/>
            <a:ext cx="1762125" cy="27622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5061" name="Picture 62" descr="Al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2376488"/>
            <a:ext cx="561975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63" descr="Bo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963" y="2771775"/>
            <a:ext cx="676275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3" name="Text Box 64"/>
          <p:cNvSpPr txBox="1">
            <a:spLocks noChangeArrowheads="1"/>
          </p:cNvSpPr>
          <p:nvPr/>
        </p:nvSpPr>
        <p:spPr bwMode="auto">
          <a:xfrm>
            <a:off x="1698625" y="2484438"/>
            <a:ext cx="473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CC0000"/>
                </a:solidFill>
              </a:rPr>
              <a:t>Hi</a:t>
            </a:r>
          </a:p>
        </p:txBody>
      </p:sp>
      <p:sp>
        <p:nvSpPr>
          <p:cNvPr id="45064" name="Line 66"/>
          <p:cNvSpPr>
            <a:spLocks noChangeShapeType="1"/>
          </p:cNvSpPr>
          <p:nvPr/>
        </p:nvSpPr>
        <p:spPr bwMode="auto">
          <a:xfrm flipV="1">
            <a:off x="949325" y="3330575"/>
            <a:ext cx="2085975" cy="36195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5" name="Text Box 67"/>
          <p:cNvSpPr txBox="1">
            <a:spLocks noChangeArrowheads="1"/>
          </p:cNvSpPr>
          <p:nvPr/>
        </p:nvSpPr>
        <p:spPr bwMode="auto">
          <a:xfrm>
            <a:off x="1689100" y="3108325"/>
            <a:ext cx="473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CC0000"/>
                </a:solidFill>
              </a:rPr>
              <a:t>Hi</a:t>
            </a:r>
          </a:p>
        </p:txBody>
      </p:sp>
      <p:sp>
        <p:nvSpPr>
          <p:cNvPr id="45066" name="Line 70"/>
          <p:cNvSpPr>
            <a:spLocks noChangeShapeType="1"/>
          </p:cNvSpPr>
          <p:nvPr/>
        </p:nvSpPr>
        <p:spPr bwMode="auto">
          <a:xfrm>
            <a:off x="933450" y="3762375"/>
            <a:ext cx="2162175" cy="43815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5067" name="Group 72"/>
          <p:cNvGrpSpPr>
            <a:grpSpLocks/>
          </p:cNvGrpSpPr>
          <p:nvPr/>
        </p:nvGrpSpPr>
        <p:grpSpPr bwMode="auto">
          <a:xfrm>
            <a:off x="1471613" y="3694113"/>
            <a:ext cx="1014412" cy="701675"/>
            <a:chOff x="761" y="2747"/>
            <a:chExt cx="639" cy="442"/>
          </a:xfrm>
        </p:grpSpPr>
        <p:sp>
          <p:nvSpPr>
            <p:cNvPr id="45128" name="Rectangle 71"/>
            <p:cNvSpPr>
              <a:spLocks noChangeArrowheads="1"/>
            </p:cNvSpPr>
            <p:nvPr/>
          </p:nvSpPr>
          <p:spPr bwMode="auto">
            <a:xfrm>
              <a:off x="786" y="2790"/>
              <a:ext cx="588" cy="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CC0000"/>
                </a:solidFill>
              </a:endParaRPr>
            </a:p>
          </p:txBody>
        </p:sp>
        <p:sp>
          <p:nvSpPr>
            <p:cNvPr id="45129" name="Text Box 69"/>
            <p:cNvSpPr txBox="1">
              <a:spLocks noChangeArrowheads="1"/>
            </p:cNvSpPr>
            <p:nvPr/>
          </p:nvSpPr>
          <p:spPr bwMode="auto">
            <a:xfrm>
              <a:off x="761" y="2747"/>
              <a:ext cx="639" cy="4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>
                  <a:solidFill>
                    <a:srgbClr val="CC0000"/>
                  </a:solidFill>
                </a:rPr>
                <a:t>Got the</a:t>
              </a:r>
            </a:p>
            <a:p>
              <a:pPr algn="ctr"/>
              <a:r>
                <a:rPr lang="en-US" sz="2000">
                  <a:solidFill>
                    <a:srgbClr val="CC0000"/>
                  </a:solidFill>
                </a:rPr>
                <a:t>time?</a:t>
              </a:r>
            </a:p>
          </p:txBody>
        </p:sp>
      </p:grpSp>
      <p:sp>
        <p:nvSpPr>
          <p:cNvPr id="45068" name="Line 73"/>
          <p:cNvSpPr>
            <a:spLocks noChangeShapeType="1"/>
          </p:cNvSpPr>
          <p:nvPr/>
        </p:nvSpPr>
        <p:spPr bwMode="auto">
          <a:xfrm flipV="1">
            <a:off x="1095375" y="4333875"/>
            <a:ext cx="1952625" cy="33337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5069" name="Group 76"/>
          <p:cNvGrpSpPr>
            <a:grpSpLocks/>
          </p:cNvGrpSpPr>
          <p:nvPr/>
        </p:nvGrpSpPr>
        <p:grpSpPr bwMode="auto">
          <a:xfrm>
            <a:off x="1565275" y="4338638"/>
            <a:ext cx="796925" cy="457200"/>
            <a:chOff x="1046" y="2771"/>
            <a:chExt cx="502" cy="288"/>
          </a:xfrm>
        </p:grpSpPr>
        <p:sp>
          <p:nvSpPr>
            <p:cNvPr id="45126" name="Rectangle 75"/>
            <p:cNvSpPr>
              <a:spLocks noChangeArrowheads="1"/>
            </p:cNvSpPr>
            <p:nvPr/>
          </p:nvSpPr>
          <p:spPr bwMode="auto">
            <a:xfrm>
              <a:off x="1104" y="2820"/>
              <a:ext cx="444" cy="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CC0000"/>
                </a:solidFill>
              </a:endParaRPr>
            </a:p>
          </p:txBody>
        </p:sp>
        <p:sp>
          <p:nvSpPr>
            <p:cNvPr id="45127" name="Text Box 74"/>
            <p:cNvSpPr txBox="1">
              <a:spLocks noChangeArrowheads="1"/>
            </p:cNvSpPr>
            <p:nvPr/>
          </p:nvSpPr>
          <p:spPr bwMode="auto">
            <a:xfrm>
              <a:off x="1046" y="2771"/>
              <a:ext cx="49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CC0000"/>
                  </a:solidFill>
                </a:rPr>
                <a:t>2:00</a:t>
              </a:r>
            </a:p>
          </p:txBody>
        </p:sp>
      </p:grpSp>
      <p:sp>
        <p:nvSpPr>
          <p:cNvPr id="45070" name="Line 85"/>
          <p:cNvSpPr>
            <a:spLocks noChangeShapeType="1"/>
          </p:cNvSpPr>
          <p:nvPr/>
        </p:nvSpPr>
        <p:spPr bwMode="auto">
          <a:xfrm flipV="1">
            <a:off x="5165725" y="4525963"/>
            <a:ext cx="2343150" cy="42862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1" name="Line 89"/>
          <p:cNvSpPr>
            <a:spLocks noChangeShapeType="1"/>
          </p:cNvSpPr>
          <p:nvPr/>
        </p:nvSpPr>
        <p:spPr bwMode="auto">
          <a:xfrm>
            <a:off x="5180013" y="2811463"/>
            <a:ext cx="2176462" cy="347662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2" name="Line 90"/>
          <p:cNvSpPr>
            <a:spLocks noChangeShapeType="1"/>
          </p:cNvSpPr>
          <p:nvPr/>
        </p:nvSpPr>
        <p:spPr bwMode="auto">
          <a:xfrm flipV="1">
            <a:off x="5118100" y="3317875"/>
            <a:ext cx="2216150" cy="398463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3" name="Rectangle 92"/>
          <p:cNvSpPr>
            <a:spLocks noChangeArrowheads="1"/>
          </p:cNvSpPr>
          <p:nvPr/>
        </p:nvSpPr>
        <p:spPr bwMode="auto">
          <a:xfrm>
            <a:off x="5553075" y="3340100"/>
            <a:ext cx="1438275" cy="393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CC0000"/>
              </a:solidFill>
            </a:endParaRPr>
          </a:p>
        </p:txBody>
      </p:sp>
      <p:sp>
        <p:nvSpPr>
          <p:cNvPr id="45074" name="Text Box 91"/>
          <p:cNvSpPr txBox="1">
            <a:spLocks noChangeArrowheads="1"/>
          </p:cNvSpPr>
          <p:nvPr/>
        </p:nvSpPr>
        <p:spPr bwMode="auto">
          <a:xfrm>
            <a:off x="5370513" y="3341688"/>
            <a:ext cx="18097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sz="1800">
                <a:solidFill>
                  <a:srgbClr val="CC0000"/>
                </a:solidFill>
              </a:rPr>
              <a:t>TCP connection</a:t>
            </a:r>
          </a:p>
          <a:p>
            <a:pPr algn="ctr">
              <a:lnSpc>
                <a:spcPct val="85000"/>
              </a:lnSpc>
            </a:pPr>
            <a:r>
              <a:rPr lang="en-US" sz="1800">
                <a:solidFill>
                  <a:srgbClr val="CC0000"/>
                </a:solidFill>
              </a:rPr>
              <a:t>response</a:t>
            </a:r>
          </a:p>
        </p:txBody>
      </p:sp>
      <p:sp>
        <p:nvSpPr>
          <p:cNvPr id="45075" name="Line 94"/>
          <p:cNvSpPr>
            <a:spLocks noChangeShapeType="1"/>
          </p:cNvSpPr>
          <p:nvPr/>
        </p:nvSpPr>
        <p:spPr bwMode="auto">
          <a:xfrm>
            <a:off x="5165725" y="3963988"/>
            <a:ext cx="2400300" cy="4191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5076" name="Group 97"/>
          <p:cNvGrpSpPr>
            <a:grpSpLocks/>
          </p:cNvGrpSpPr>
          <p:nvPr/>
        </p:nvGrpSpPr>
        <p:grpSpPr bwMode="auto">
          <a:xfrm>
            <a:off x="5378450" y="4029075"/>
            <a:ext cx="3794125" cy="366713"/>
            <a:chOff x="3212" y="2597"/>
            <a:chExt cx="2390" cy="231"/>
          </a:xfrm>
        </p:grpSpPr>
        <p:sp>
          <p:nvSpPr>
            <p:cNvPr id="45124" name="Rectangle 96"/>
            <p:cNvSpPr>
              <a:spLocks noChangeArrowheads="1"/>
            </p:cNvSpPr>
            <p:nvPr/>
          </p:nvSpPr>
          <p:spPr bwMode="auto">
            <a:xfrm>
              <a:off x="3252" y="2628"/>
              <a:ext cx="2100" cy="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CC0000"/>
                </a:solidFill>
              </a:endParaRPr>
            </a:p>
          </p:txBody>
        </p:sp>
        <p:sp>
          <p:nvSpPr>
            <p:cNvPr id="45125" name="Text Box 95"/>
            <p:cNvSpPr txBox="1">
              <a:spLocks noChangeArrowheads="1"/>
            </p:cNvSpPr>
            <p:nvPr/>
          </p:nvSpPr>
          <p:spPr bwMode="auto">
            <a:xfrm>
              <a:off x="3212" y="2597"/>
              <a:ext cx="239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>
                  <a:solidFill>
                    <a:srgbClr val="CC0000"/>
                  </a:solidFill>
                </a:rPr>
                <a:t>Get</a:t>
              </a:r>
              <a:r>
                <a:rPr lang="en-US" sz="1400">
                  <a:solidFill>
                    <a:srgbClr val="CC0000"/>
                  </a:solidFill>
                </a:rPr>
                <a:t> http://www.awl.com/kurose-ross</a:t>
              </a:r>
              <a:endParaRPr lang="en-US">
                <a:solidFill>
                  <a:srgbClr val="CC0000"/>
                </a:solidFill>
              </a:endParaRPr>
            </a:p>
          </p:txBody>
        </p:sp>
      </p:grpSp>
      <p:sp>
        <p:nvSpPr>
          <p:cNvPr id="45077" name="Rectangle 99"/>
          <p:cNvSpPr>
            <a:spLocks noChangeArrowheads="1"/>
          </p:cNvSpPr>
          <p:nvPr/>
        </p:nvSpPr>
        <p:spPr bwMode="auto">
          <a:xfrm>
            <a:off x="5934075" y="4624388"/>
            <a:ext cx="919163" cy="295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CC0000"/>
              </a:solidFill>
            </a:endParaRPr>
          </a:p>
        </p:txBody>
      </p:sp>
      <p:sp>
        <p:nvSpPr>
          <p:cNvPr id="45078" name="Text Box 100"/>
          <p:cNvSpPr txBox="1">
            <a:spLocks noChangeArrowheads="1"/>
          </p:cNvSpPr>
          <p:nvPr/>
        </p:nvSpPr>
        <p:spPr bwMode="auto">
          <a:xfrm>
            <a:off x="5900738" y="4510088"/>
            <a:ext cx="930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CC0000"/>
                </a:solidFill>
              </a:rPr>
              <a:t>&lt;file&gt;</a:t>
            </a:r>
          </a:p>
        </p:txBody>
      </p:sp>
      <p:sp>
        <p:nvSpPr>
          <p:cNvPr id="45079" name="Line 101"/>
          <p:cNvSpPr>
            <a:spLocks noChangeShapeType="1"/>
          </p:cNvSpPr>
          <p:nvPr/>
        </p:nvSpPr>
        <p:spPr bwMode="auto">
          <a:xfrm>
            <a:off x="4057650" y="2068513"/>
            <a:ext cx="0" cy="3573462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5080" name="Group 105"/>
          <p:cNvGrpSpPr>
            <a:grpSpLocks/>
          </p:cNvGrpSpPr>
          <p:nvPr/>
        </p:nvGrpSpPr>
        <p:grpSpPr bwMode="auto">
          <a:xfrm>
            <a:off x="3735388" y="4972050"/>
            <a:ext cx="720725" cy="396875"/>
            <a:chOff x="2198" y="3221"/>
            <a:chExt cx="454" cy="250"/>
          </a:xfrm>
        </p:grpSpPr>
        <p:sp>
          <p:nvSpPr>
            <p:cNvPr id="45122" name="Rectangle 104"/>
            <p:cNvSpPr>
              <a:spLocks noChangeArrowheads="1"/>
            </p:cNvSpPr>
            <p:nvPr/>
          </p:nvSpPr>
          <p:spPr bwMode="auto">
            <a:xfrm>
              <a:off x="2244" y="3282"/>
              <a:ext cx="408" cy="1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sp>
          <p:nvSpPr>
            <p:cNvPr id="45123" name="Text Box 102"/>
            <p:cNvSpPr txBox="1">
              <a:spLocks noChangeArrowheads="1"/>
            </p:cNvSpPr>
            <p:nvPr/>
          </p:nvSpPr>
          <p:spPr bwMode="auto">
            <a:xfrm>
              <a:off x="2198" y="3221"/>
              <a:ext cx="41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>
                  <a:solidFill>
                    <a:schemeClr val="bg2"/>
                  </a:solidFill>
                </a:rPr>
                <a:t>time</a:t>
              </a:r>
            </a:p>
          </p:txBody>
        </p:sp>
      </p:grpSp>
      <p:sp>
        <p:nvSpPr>
          <p:cNvPr id="45081" name="Rectangle 52"/>
          <p:cNvSpPr>
            <a:spLocks noChangeArrowheads="1"/>
          </p:cNvSpPr>
          <p:nvPr/>
        </p:nvSpPr>
        <p:spPr bwMode="auto">
          <a:xfrm>
            <a:off x="5465763" y="2751138"/>
            <a:ext cx="1365250" cy="4397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82" name="Text Box 91"/>
          <p:cNvSpPr txBox="1">
            <a:spLocks noChangeArrowheads="1"/>
          </p:cNvSpPr>
          <p:nvPr/>
        </p:nvSpPr>
        <p:spPr bwMode="auto">
          <a:xfrm>
            <a:off x="5414963" y="2682875"/>
            <a:ext cx="18097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sz="1800">
                <a:solidFill>
                  <a:srgbClr val="CC0000"/>
                </a:solidFill>
              </a:rPr>
              <a:t>TCP connection</a:t>
            </a:r>
          </a:p>
          <a:p>
            <a:pPr algn="ctr">
              <a:lnSpc>
                <a:spcPct val="85000"/>
              </a:lnSpc>
            </a:pPr>
            <a:r>
              <a:rPr lang="en-US" sz="1800">
                <a:solidFill>
                  <a:srgbClr val="CC0000"/>
                </a:solidFill>
              </a:rPr>
              <a:t>request</a:t>
            </a:r>
          </a:p>
        </p:txBody>
      </p:sp>
      <p:pic>
        <p:nvPicPr>
          <p:cNvPr id="45083" name="Picture 53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879475"/>
            <a:ext cx="4570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84" name="Rectangle 2"/>
          <p:cNvSpPr>
            <a:spLocks noChangeArrowheads="1"/>
          </p:cNvSpPr>
          <p:nvPr/>
        </p:nvSpPr>
        <p:spPr bwMode="auto">
          <a:xfrm>
            <a:off x="487363" y="206375"/>
            <a:ext cx="565785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4400">
                <a:solidFill>
                  <a:srgbClr val="000099"/>
                </a:solidFill>
                <a:latin typeface="Gill Sans MT" charset="0"/>
              </a:rPr>
              <a:t>What</a:t>
            </a:r>
            <a:r>
              <a:rPr lang="ja-JP" altLang="en-US" sz="4400">
                <a:solidFill>
                  <a:srgbClr val="000099"/>
                </a:solidFill>
                <a:latin typeface="Gill Sans MT" charset="0"/>
              </a:rPr>
              <a:t>’</a:t>
            </a:r>
            <a:r>
              <a:rPr lang="en-US" altLang="ja-JP" sz="4400">
                <a:solidFill>
                  <a:srgbClr val="000099"/>
                </a:solidFill>
                <a:latin typeface="Gill Sans MT" charset="0"/>
              </a:rPr>
              <a:t>s a protocol?</a:t>
            </a:r>
            <a:endParaRPr lang="en-US" sz="4400">
              <a:solidFill>
                <a:srgbClr val="000099"/>
              </a:solidFill>
              <a:latin typeface="Gill Sans MT" charset="0"/>
            </a:endParaRPr>
          </a:p>
        </p:txBody>
      </p:sp>
      <p:grpSp>
        <p:nvGrpSpPr>
          <p:cNvPr id="45085" name="Group 57"/>
          <p:cNvGrpSpPr>
            <a:grpSpLocks/>
          </p:cNvGrpSpPr>
          <p:nvPr/>
        </p:nvGrpSpPr>
        <p:grpSpPr bwMode="auto">
          <a:xfrm>
            <a:off x="7412038" y="2782888"/>
            <a:ext cx="431800" cy="755650"/>
            <a:chOff x="4140" y="429"/>
            <a:chExt cx="1425" cy="2396"/>
          </a:xfrm>
        </p:grpSpPr>
        <p:sp>
          <p:nvSpPr>
            <p:cNvPr id="45090" name="Freeform 5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1" name="Rectangle 59"/>
            <p:cNvSpPr>
              <a:spLocks noChangeArrowheads="1"/>
            </p:cNvSpPr>
            <p:nvPr/>
          </p:nvSpPr>
          <p:spPr bwMode="auto">
            <a:xfrm>
              <a:off x="4208" y="429"/>
              <a:ext cx="1043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92" name="Freeform 6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3" name="Freeform 6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4" name="Rectangle 62"/>
            <p:cNvSpPr>
              <a:spLocks noChangeArrowheads="1"/>
            </p:cNvSpPr>
            <p:nvPr/>
          </p:nvSpPr>
          <p:spPr bwMode="auto">
            <a:xfrm>
              <a:off x="4213" y="691"/>
              <a:ext cx="597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5095" name="Group 6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5120" name="AutoShape 64"/>
              <p:cNvSpPr>
                <a:spLocks noChangeArrowheads="1"/>
              </p:cNvSpPr>
              <p:nvPr/>
            </p:nvSpPr>
            <p:spPr bwMode="auto">
              <a:xfrm>
                <a:off x="612" y="2566"/>
                <a:ext cx="726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21" name="AutoShape 65"/>
              <p:cNvSpPr>
                <a:spLocks noChangeArrowheads="1"/>
              </p:cNvSpPr>
              <p:nvPr/>
            </p:nvSpPr>
            <p:spPr bwMode="auto">
              <a:xfrm>
                <a:off x="625" y="2580"/>
                <a:ext cx="693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5096" name="Rectangle 66"/>
            <p:cNvSpPr>
              <a:spLocks noChangeArrowheads="1"/>
            </p:cNvSpPr>
            <p:nvPr/>
          </p:nvSpPr>
          <p:spPr bwMode="auto">
            <a:xfrm>
              <a:off x="4224" y="1018"/>
              <a:ext cx="597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5097" name="Group 6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5118" name="AutoShape 68"/>
              <p:cNvSpPr>
                <a:spLocks noChangeArrowheads="1"/>
              </p:cNvSpPr>
              <p:nvPr/>
            </p:nvSpPr>
            <p:spPr bwMode="auto">
              <a:xfrm>
                <a:off x="615" y="2567"/>
                <a:ext cx="726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19" name="AutoShape 69"/>
              <p:cNvSpPr>
                <a:spLocks noChangeArrowheads="1"/>
              </p:cNvSpPr>
              <p:nvPr/>
            </p:nvSpPr>
            <p:spPr bwMode="auto">
              <a:xfrm>
                <a:off x="628" y="2582"/>
                <a:ext cx="693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5098" name="Rectangle 70"/>
            <p:cNvSpPr>
              <a:spLocks noChangeArrowheads="1"/>
            </p:cNvSpPr>
            <p:nvPr/>
          </p:nvSpPr>
          <p:spPr bwMode="auto">
            <a:xfrm>
              <a:off x="4219" y="1360"/>
              <a:ext cx="592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99" name="Rectangle 71"/>
            <p:cNvSpPr>
              <a:spLocks noChangeArrowheads="1"/>
            </p:cNvSpPr>
            <p:nvPr/>
          </p:nvSpPr>
          <p:spPr bwMode="auto">
            <a:xfrm>
              <a:off x="4229" y="1657"/>
              <a:ext cx="597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5100" name="Group 7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5116" name="AutoShape 73"/>
              <p:cNvSpPr>
                <a:spLocks noChangeArrowheads="1"/>
              </p:cNvSpPr>
              <p:nvPr/>
            </p:nvSpPr>
            <p:spPr bwMode="auto">
              <a:xfrm>
                <a:off x="617" y="2568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17" name="AutoShape 74"/>
              <p:cNvSpPr>
                <a:spLocks noChangeArrowheads="1"/>
              </p:cNvSpPr>
              <p:nvPr/>
            </p:nvSpPr>
            <p:spPr bwMode="auto">
              <a:xfrm>
                <a:off x="630" y="2582"/>
                <a:ext cx="692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5101" name="Freeform 7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5102" name="Group 7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5114" name="AutoShape 77"/>
              <p:cNvSpPr>
                <a:spLocks noChangeArrowheads="1"/>
              </p:cNvSpPr>
              <p:nvPr/>
            </p:nvSpPr>
            <p:spPr bwMode="auto">
              <a:xfrm>
                <a:off x="612" y="2566"/>
                <a:ext cx="724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15" name="AutoShape 78"/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2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5103" name="Rectangle 79"/>
            <p:cNvSpPr>
              <a:spLocks noChangeArrowheads="1"/>
            </p:cNvSpPr>
            <p:nvPr/>
          </p:nvSpPr>
          <p:spPr bwMode="auto">
            <a:xfrm>
              <a:off x="5251" y="429"/>
              <a:ext cx="68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04" name="Freeform 8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5" name="Freeform 8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7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6" name="Oval 82"/>
            <p:cNvSpPr>
              <a:spLocks noChangeArrowheads="1"/>
            </p:cNvSpPr>
            <p:nvPr/>
          </p:nvSpPr>
          <p:spPr bwMode="auto">
            <a:xfrm>
              <a:off x="5518" y="2609"/>
              <a:ext cx="47" cy="101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07" name="Freeform 8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8" name="AutoShape 84"/>
            <p:cNvSpPr>
              <a:spLocks noChangeArrowheads="1"/>
            </p:cNvSpPr>
            <p:nvPr/>
          </p:nvSpPr>
          <p:spPr bwMode="auto">
            <a:xfrm>
              <a:off x="4140" y="2679"/>
              <a:ext cx="1200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09" name="AutoShape 85"/>
            <p:cNvSpPr>
              <a:spLocks noChangeArrowheads="1"/>
            </p:cNvSpPr>
            <p:nvPr/>
          </p:nvSpPr>
          <p:spPr bwMode="auto">
            <a:xfrm>
              <a:off x="4208" y="2709"/>
              <a:ext cx="1069" cy="8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10" name="Oval 86"/>
            <p:cNvSpPr>
              <a:spLocks noChangeArrowheads="1"/>
            </p:cNvSpPr>
            <p:nvPr/>
          </p:nvSpPr>
          <p:spPr bwMode="auto">
            <a:xfrm>
              <a:off x="4308" y="2382"/>
              <a:ext cx="157" cy="14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11" name="Oval 87"/>
            <p:cNvSpPr>
              <a:spLocks noChangeArrowheads="1"/>
            </p:cNvSpPr>
            <p:nvPr/>
          </p:nvSpPr>
          <p:spPr bwMode="auto">
            <a:xfrm>
              <a:off x="4486" y="2382"/>
              <a:ext cx="162" cy="14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1800">
                <a:solidFill>
                  <a:srgbClr val="FF0000"/>
                </a:solidFill>
              </a:endParaRPr>
            </a:p>
          </p:txBody>
        </p:sp>
        <p:sp>
          <p:nvSpPr>
            <p:cNvPr id="45112" name="Oval 88"/>
            <p:cNvSpPr>
              <a:spLocks noChangeArrowheads="1"/>
            </p:cNvSpPr>
            <p:nvPr/>
          </p:nvSpPr>
          <p:spPr bwMode="auto">
            <a:xfrm>
              <a:off x="4664" y="2382"/>
              <a:ext cx="157" cy="14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13" name="Rectangle 89"/>
            <p:cNvSpPr>
              <a:spLocks noChangeArrowheads="1"/>
            </p:cNvSpPr>
            <p:nvPr/>
          </p:nvSpPr>
          <p:spPr bwMode="auto">
            <a:xfrm>
              <a:off x="5062" y="1833"/>
              <a:ext cx="84" cy="765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5086" name="Group 90"/>
          <p:cNvGrpSpPr>
            <a:grpSpLocks/>
          </p:cNvGrpSpPr>
          <p:nvPr/>
        </p:nvGrpSpPr>
        <p:grpSpPr bwMode="auto">
          <a:xfrm>
            <a:off x="4275138" y="2339975"/>
            <a:ext cx="893762" cy="828675"/>
            <a:chOff x="-44" y="1473"/>
            <a:chExt cx="981" cy="1105"/>
          </a:xfrm>
        </p:grpSpPr>
        <p:pic>
          <p:nvPicPr>
            <p:cNvPr id="45088" name="Picture 91" descr="desktop_computer_stylized_medium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89" name="Freeform 9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4508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1-</a:t>
            </a:r>
            <a:fld id="{97773100-5DA3-A64B-835B-2375BE5718B4}" type="slidenum">
              <a:rPr lang="en-US" sz="1200">
                <a:latin typeface="Tahoma" charset="0"/>
              </a:rPr>
              <a:pPr/>
              <a:t>9</a:t>
            </a:fld>
            <a:endParaRPr lang="en-US" sz="120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79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1006</Words>
  <Application>Microsoft Office PowerPoint</Application>
  <PresentationFormat>On-screen Show (4:3)</PresentationFormat>
  <Paragraphs>223</Paragraphs>
  <Slides>14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Clip</vt:lpstr>
      <vt:lpstr>PowerPoint Presentation</vt:lpstr>
      <vt:lpstr>Chapter 1: introduction</vt:lpstr>
      <vt:lpstr>Chapter 1: roadmap</vt:lpstr>
      <vt:lpstr>What’s the Internet: “nuts and bolts” view</vt:lpstr>
      <vt:lpstr>“Fun” internet appliances</vt:lpstr>
      <vt:lpstr>PowerPoint Presentation</vt:lpstr>
      <vt:lpstr>What’s the Internet: a service view</vt:lpstr>
      <vt:lpstr>What’s a protocol?</vt:lpstr>
      <vt:lpstr>PowerPoint Presentation</vt:lpstr>
      <vt:lpstr>Chapter 1: roadmap</vt:lpstr>
      <vt:lpstr>The network edge:</vt:lpstr>
      <vt:lpstr>Network edge: connection-oriented service</vt:lpstr>
      <vt:lpstr>Network edge: connectionless service</vt:lpstr>
      <vt:lpstr>TCP vs. UDP</vt:lpstr>
    </vt:vector>
  </TitlesOfParts>
  <Company>RHIT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Gregory Aaron Wilkin</dc:creator>
  <cp:lastModifiedBy>FACULTY LAB</cp:lastModifiedBy>
  <cp:revision>2</cp:revision>
  <cp:lastPrinted>2024-01-10T07:47:52Z</cp:lastPrinted>
  <dcterms:created xsi:type="dcterms:W3CDTF">2015-03-11T18:38:36Z</dcterms:created>
  <dcterms:modified xsi:type="dcterms:W3CDTF">2024-01-10T07:48:07Z</dcterms:modified>
</cp:coreProperties>
</file>